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Lst>
  <p:notesMasterIdLst>
    <p:notesMasterId r:id="rId33"/>
  </p:notesMasterIdLst>
  <p:sldIdLst>
    <p:sldId id="256" r:id="rId2"/>
    <p:sldId id="292" r:id="rId3"/>
    <p:sldId id="262" r:id="rId4"/>
    <p:sldId id="297" r:id="rId5"/>
    <p:sldId id="260" r:id="rId6"/>
    <p:sldId id="265" r:id="rId7"/>
    <p:sldId id="268" r:id="rId8"/>
    <p:sldId id="266" r:id="rId9"/>
    <p:sldId id="267" r:id="rId10"/>
    <p:sldId id="263" r:id="rId11"/>
    <p:sldId id="270" r:id="rId12"/>
    <p:sldId id="271" r:id="rId13"/>
    <p:sldId id="275" r:id="rId14"/>
    <p:sldId id="276" r:id="rId15"/>
    <p:sldId id="572" r:id="rId16"/>
    <p:sldId id="279" r:id="rId17"/>
    <p:sldId id="277" r:id="rId18"/>
    <p:sldId id="349" r:id="rId19"/>
    <p:sldId id="575" r:id="rId20"/>
    <p:sldId id="259" r:id="rId21"/>
    <p:sldId id="348" r:id="rId22"/>
    <p:sldId id="298" r:id="rId23"/>
    <p:sldId id="574" r:id="rId24"/>
    <p:sldId id="283" r:id="rId25"/>
    <p:sldId id="293" r:id="rId26"/>
    <p:sldId id="573" r:id="rId27"/>
    <p:sldId id="261" r:id="rId28"/>
    <p:sldId id="570" r:id="rId29"/>
    <p:sldId id="296" r:id="rId30"/>
    <p:sldId id="291" r:id="rId31"/>
    <p:sldId id="272"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2" autoAdjust="0"/>
    <p:restoredTop sz="94688" autoAdjust="0"/>
  </p:normalViewPr>
  <p:slideViewPr>
    <p:cSldViewPr snapToGrid="0">
      <p:cViewPr varScale="1">
        <p:scale>
          <a:sx n="147" d="100"/>
          <a:sy n="147" d="100"/>
        </p:scale>
        <p:origin x="696" y="11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8BDCFC-16E4-4BEB-9A96-A3932A39A2F4}" type="datetimeFigureOut">
              <a:rPr lang="en-US" smtClean="0"/>
              <a:t>10/27/2025</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C7AE46-4A3A-49F9-A8F3-32208CCCF8B7}" type="slidenum">
              <a:rPr lang="en-US" smtClean="0"/>
              <a:t>‹N›</a:t>
            </a:fld>
            <a:endParaRPr lang="en-US"/>
          </a:p>
        </p:txBody>
      </p:sp>
    </p:spTree>
    <p:extLst>
      <p:ext uri="{BB962C8B-B14F-4D97-AF65-F5344CB8AC3E}">
        <p14:creationId xmlns:p14="http://schemas.microsoft.com/office/powerpoint/2010/main" val="928023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en-US"/>
          </a:p>
        </p:txBody>
      </p:sp>
      <p:sp>
        <p:nvSpPr>
          <p:cNvPr id="3" name="Segnaposto note 2"/>
          <p:cNvSpPr>
            <a:spLocks noGrp="1"/>
          </p:cNvSpPr>
          <p:nvPr>
            <p:ph type="body" idx="1"/>
          </p:nvPr>
        </p:nvSpPr>
        <p:spPr/>
        <p:txBody>
          <a:bodyPr/>
          <a:lstStyle/>
          <a:p>
            <a:r>
              <a:rPr lang="en-US" dirty="0"/>
              <a:t>In </a:t>
            </a:r>
            <a:r>
              <a:rPr lang="en-US" dirty="0" err="1"/>
              <a:t>quella</a:t>
            </a:r>
            <a:r>
              <a:rPr lang="en-US" dirty="0"/>
              <a:t> </a:t>
            </a:r>
            <a:r>
              <a:rPr lang="en-US" dirty="0" err="1"/>
              <a:t>occasione</a:t>
            </a:r>
            <a:r>
              <a:rPr lang="en-US" dirty="0"/>
              <a:t> Torres </a:t>
            </a:r>
            <a:r>
              <a:rPr lang="en-US" dirty="0" err="1"/>
              <a:t>fece</a:t>
            </a:r>
            <a:r>
              <a:rPr lang="en-US" dirty="0"/>
              <a:t> la prima </a:t>
            </a:r>
            <a:r>
              <a:rPr lang="en-US" dirty="0" err="1"/>
              <a:t>comparazione</a:t>
            </a:r>
            <a:r>
              <a:rPr lang="en-US" dirty="0"/>
              <a:t> </a:t>
            </a:r>
            <a:r>
              <a:rPr lang="en-US" dirty="0" err="1"/>
              <a:t>tra</a:t>
            </a:r>
            <a:r>
              <a:rPr lang="en-US" dirty="0"/>
              <a:t> SADIS E RYGBP</a:t>
            </a:r>
          </a:p>
        </p:txBody>
      </p:sp>
      <p:sp>
        <p:nvSpPr>
          <p:cNvPr id="4" name="Segnaposto numero diapositiva 3"/>
          <p:cNvSpPr>
            <a:spLocks noGrp="1"/>
          </p:cNvSpPr>
          <p:nvPr>
            <p:ph type="sldNum" sz="quarter" idx="5"/>
          </p:nvPr>
        </p:nvSpPr>
        <p:spPr/>
        <p:txBody>
          <a:bodyPr/>
          <a:lstStyle/>
          <a:p>
            <a:fld id="{D2C7AE46-4A3A-49F9-A8F3-32208CCCF8B7}" type="slidenum">
              <a:rPr lang="en-US" smtClean="0"/>
              <a:t>7</a:t>
            </a:fld>
            <a:endParaRPr lang="en-US"/>
          </a:p>
        </p:txBody>
      </p:sp>
    </p:spTree>
    <p:extLst>
      <p:ext uri="{BB962C8B-B14F-4D97-AF65-F5344CB8AC3E}">
        <p14:creationId xmlns:p14="http://schemas.microsoft.com/office/powerpoint/2010/main" val="524539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en-US"/>
          </a:p>
        </p:txBody>
      </p:sp>
      <p:sp>
        <p:nvSpPr>
          <p:cNvPr id="3" name="Segnaposto note 2"/>
          <p:cNvSpPr>
            <a:spLocks noGrp="1"/>
          </p:cNvSpPr>
          <p:nvPr>
            <p:ph type="body" idx="1"/>
          </p:nvPr>
        </p:nvSpPr>
        <p:spPr/>
        <p:txBody>
          <a:bodyPr/>
          <a:lstStyle/>
          <a:p>
            <a:r>
              <a:rPr lang="en-US" dirty="0"/>
              <a:t>STUDIO MULTICENTRICO</a:t>
            </a:r>
          </a:p>
        </p:txBody>
      </p:sp>
      <p:sp>
        <p:nvSpPr>
          <p:cNvPr id="4" name="Segnaposto numero diapositiva 3"/>
          <p:cNvSpPr>
            <a:spLocks noGrp="1"/>
          </p:cNvSpPr>
          <p:nvPr>
            <p:ph type="sldNum" sz="quarter" idx="5"/>
          </p:nvPr>
        </p:nvSpPr>
        <p:spPr/>
        <p:txBody>
          <a:bodyPr/>
          <a:lstStyle/>
          <a:p>
            <a:fld id="{D2C7AE46-4A3A-49F9-A8F3-32208CCCF8B7}" type="slidenum">
              <a:rPr lang="en-US" smtClean="0"/>
              <a:t>13</a:t>
            </a:fld>
            <a:endParaRPr lang="en-US"/>
          </a:p>
        </p:txBody>
      </p:sp>
    </p:spTree>
    <p:extLst>
      <p:ext uri="{BB962C8B-B14F-4D97-AF65-F5344CB8AC3E}">
        <p14:creationId xmlns:p14="http://schemas.microsoft.com/office/powerpoint/2010/main" val="2250685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en-US"/>
          </a:p>
        </p:txBody>
      </p:sp>
      <p:sp>
        <p:nvSpPr>
          <p:cNvPr id="3" name="Segnaposto note 2"/>
          <p:cNvSpPr>
            <a:spLocks noGrp="1"/>
          </p:cNvSpPr>
          <p:nvPr>
            <p:ph type="body" idx="1"/>
          </p:nvPr>
        </p:nvSpPr>
        <p:spPr/>
        <p:txBody>
          <a:bodyPr/>
          <a:lstStyle/>
          <a:p>
            <a:r>
              <a:rPr lang="en-US" dirty="0"/>
              <a:t>Studio molto importante </a:t>
            </a:r>
            <a:r>
              <a:rPr lang="en-GB" sz="1200" b="0" i="0" kern="1200" dirty="0">
                <a:solidFill>
                  <a:schemeClr val="tx1"/>
                </a:solidFill>
                <a:effectLst/>
                <a:latin typeface="+mn-lt"/>
                <a:ea typeface="+mn-ea"/>
                <a:cs typeface="+mn-cs"/>
              </a:rPr>
              <a:t>PRISMA (</a:t>
            </a:r>
            <a:r>
              <a:rPr lang="en-GB" sz="1200" b="0" i="0" kern="1200" dirty="0">
                <a:solidFill>
                  <a:srgbClr val="0070C0"/>
                </a:solidFill>
                <a:effectLst/>
                <a:latin typeface="+mn-lt"/>
                <a:ea typeface="+mn-ea"/>
                <a:cs typeface="+mn-cs"/>
              </a:rPr>
              <a:t>Preferred Reporting Items for Systematic Reviews and Meta-Analyses</a:t>
            </a:r>
            <a:r>
              <a:rPr lang="en-GB" sz="1200" b="0" i="0" kern="1200" dirty="0">
                <a:solidFill>
                  <a:schemeClr val="tx1"/>
                </a:solidFill>
                <a:effectLst/>
                <a:latin typeface="+mn-lt"/>
                <a:ea typeface="+mn-ea"/>
                <a:cs typeface="+mn-cs"/>
              </a:rPr>
              <a:t>) </a:t>
            </a:r>
            <a:endParaRPr lang="en-US" dirty="0"/>
          </a:p>
        </p:txBody>
      </p:sp>
      <p:sp>
        <p:nvSpPr>
          <p:cNvPr id="4" name="Segnaposto numero diapositiva 3"/>
          <p:cNvSpPr>
            <a:spLocks noGrp="1"/>
          </p:cNvSpPr>
          <p:nvPr>
            <p:ph type="sldNum" sz="quarter" idx="5"/>
          </p:nvPr>
        </p:nvSpPr>
        <p:spPr/>
        <p:txBody>
          <a:bodyPr/>
          <a:lstStyle/>
          <a:p>
            <a:fld id="{D2C7AE46-4A3A-49F9-A8F3-32208CCCF8B7}" type="slidenum">
              <a:rPr lang="en-US" smtClean="0"/>
              <a:t>16</a:t>
            </a:fld>
            <a:endParaRPr lang="en-US"/>
          </a:p>
        </p:txBody>
      </p:sp>
    </p:spTree>
    <p:extLst>
      <p:ext uri="{BB962C8B-B14F-4D97-AF65-F5344CB8AC3E}">
        <p14:creationId xmlns:p14="http://schemas.microsoft.com/office/powerpoint/2010/main" val="3080492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en-US"/>
          </a:p>
        </p:txBody>
      </p:sp>
      <p:sp>
        <p:nvSpPr>
          <p:cNvPr id="3" name="Segnaposto note 2"/>
          <p:cNvSpPr>
            <a:spLocks noGrp="1"/>
          </p:cNvSpPr>
          <p:nvPr>
            <p:ph type="body" idx="1"/>
          </p:nvPr>
        </p:nvSpPr>
        <p:spPr/>
        <p:txBody>
          <a:bodyPr/>
          <a:lstStyle/>
          <a:p>
            <a:r>
              <a:rPr lang="en-US" sz="1800" dirty="0"/>
              <a:t>Uno studio </a:t>
            </a:r>
            <a:r>
              <a:rPr lang="en-US" sz="1800" dirty="0" err="1"/>
              <a:t>sulla</a:t>
            </a:r>
            <a:r>
              <a:rPr lang="en-US" sz="1800" dirty="0"/>
              <a:t> redo surgery</a:t>
            </a:r>
          </a:p>
        </p:txBody>
      </p:sp>
      <p:sp>
        <p:nvSpPr>
          <p:cNvPr id="4" name="Segnaposto numero diapositiva 3"/>
          <p:cNvSpPr>
            <a:spLocks noGrp="1"/>
          </p:cNvSpPr>
          <p:nvPr>
            <p:ph type="sldNum" sz="quarter" idx="5"/>
          </p:nvPr>
        </p:nvSpPr>
        <p:spPr/>
        <p:txBody>
          <a:bodyPr/>
          <a:lstStyle/>
          <a:p>
            <a:fld id="{D2C7AE46-4A3A-49F9-A8F3-32208CCCF8B7}" type="slidenum">
              <a:rPr lang="en-US" smtClean="0"/>
              <a:t>17</a:t>
            </a:fld>
            <a:endParaRPr lang="en-US"/>
          </a:p>
        </p:txBody>
      </p:sp>
    </p:spTree>
    <p:extLst>
      <p:ext uri="{BB962C8B-B14F-4D97-AF65-F5344CB8AC3E}">
        <p14:creationId xmlns:p14="http://schemas.microsoft.com/office/powerpoint/2010/main" val="2250084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en-US"/>
          </a:p>
        </p:txBody>
      </p:sp>
      <p:sp>
        <p:nvSpPr>
          <p:cNvPr id="3" name="Segnaposto note 2"/>
          <p:cNvSpPr>
            <a:spLocks noGrp="1"/>
          </p:cNvSpPr>
          <p:nvPr>
            <p:ph type="body" idx="1"/>
          </p:nvPr>
        </p:nvSpPr>
        <p:spPr/>
        <p:txBody>
          <a:bodyPr/>
          <a:lstStyle/>
          <a:p>
            <a:r>
              <a:rPr lang="en-US" dirty="0"/>
              <a:t>Come non </a:t>
            </a:r>
            <a:r>
              <a:rPr lang="en-US" dirty="0" err="1"/>
              <a:t>essere</a:t>
            </a:r>
            <a:r>
              <a:rPr lang="en-US" dirty="0"/>
              <a:t> </a:t>
            </a:r>
            <a:r>
              <a:rPr lang="en-US" dirty="0" err="1"/>
              <a:t>d’accordo</a:t>
            </a:r>
            <a:r>
              <a:rPr lang="en-US" dirty="0"/>
              <a:t> con Buchwald……</a:t>
            </a:r>
          </a:p>
        </p:txBody>
      </p:sp>
      <p:sp>
        <p:nvSpPr>
          <p:cNvPr id="4" name="Segnaposto numero diapositiva 3"/>
          <p:cNvSpPr>
            <a:spLocks noGrp="1"/>
          </p:cNvSpPr>
          <p:nvPr>
            <p:ph type="sldNum" sz="quarter" idx="5"/>
          </p:nvPr>
        </p:nvSpPr>
        <p:spPr/>
        <p:txBody>
          <a:bodyPr/>
          <a:lstStyle/>
          <a:p>
            <a:fld id="{D2C7AE46-4A3A-49F9-A8F3-32208CCCF8B7}" type="slidenum">
              <a:rPr lang="en-US" smtClean="0"/>
              <a:t>24</a:t>
            </a:fld>
            <a:endParaRPr lang="en-US"/>
          </a:p>
        </p:txBody>
      </p:sp>
    </p:spTree>
    <p:extLst>
      <p:ext uri="{BB962C8B-B14F-4D97-AF65-F5344CB8AC3E}">
        <p14:creationId xmlns:p14="http://schemas.microsoft.com/office/powerpoint/2010/main" val="1703431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r>
              <a:t>A proposta é de um tubo mais fino que o sleeve proposto originalmente do BPD-DS</a:t>
            </a:r>
          </a:p>
        </p:txBody>
      </p:sp>
    </p:spTree>
    <p:extLst>
      <p:ext uri="{BB962C8B-B14F-4D97-AF65-F5344CB8AC3E}">
        <p14:creationId xmlns:p14="http://schemas.microsoft.com/office/powerpoint/2010/main" val="2025841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C90194F7-437F-4BA5-A03B-09BEE7E6ADB8}"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4529540"/>
            <a:ext cx="779767" cy="365125"/>
          </a:xfrm>
        </p:spPr>
        <p:txBody>
          <a:bodyPr/>
          <a:lstStyle/>
          <a:p>
            <a:fld id="{1AE1EBDD-6CC4-4EF6-BE18-AE46555ACAF0}" type="slidenum">
              <a:rPr lang="en-US" smtClean="0"/>
              <a:t>‹N›</a:t>
            </a:fld>
            <a:endParaRPr lang="en-US"/>
          </a:p>
        </p:txBody>
      </p:sp>
    </p:spTree>
    <p:extLst>
      <p:ext uri="{BB962C8B-B14F-4D97-AF65-F5344CB8AC3E}">
        <p14:creationId xmlns:p14="http://schemas.microsoft.com/office/powerpoint/2010/main" val="1934208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90194F7-437F-4BA5-A03B-09BEE7E6ADB8}"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3244139"/>
            <a:ext cx="779767" cy="365125"/>
          </a:xfrm>
        </p:spPr>
        <p:txBody>
          <a:bodyPr/>
          <a:lstStyle/>
          <a:p>
            <a:fld id="{1AE1EBDD-6CC4-4EF6-BE18-AE46555ACAF0}" type="slidenum">
              <a:rPr lang="en-US" smtClean="0"/>
              <a:t>‹N›</a:t>
            </a:fld>
            <a:endParaRPr lang="en-US"/>
          </a:p>
        </p:txBody>
      </p:sp>
    </p:spTree>
    <p:extLst>
      <p:ext uri="{BB962C8B-B14F-4D97-AF65-F5344CB8AC3E}">
        <p14:creationId xmlns:p14="http://schemas.microsoft.com/office/powerpoint/2010/main" val="2533824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90194F7-437F-4BA5-A03B-09BEE7E6ADB8}"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3244139"/>
            <a:ext cx="779767" cy="365125"/>
          </a:xfrm>
        </p:spPr>
        <p:txBody>
          <a:bodyPr/>
          <a:lstStyle/>
          <a:p>
            <a:fld id="{1AE1EBDD-6CC4-4EF6-BE18-AE46555ACAF0}" type="slidenum">
              <a:rPr lang="en-US" smtClean="0"/>
              <a:t>‹N›</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37168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C90194F7-437F-4BA5-A03B-09BEE7E6ADB8}"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7" name="Slide Number Placeholder 6"/>
          <p:cNvSpPr>
            <a:spLocks noGrp="1"/>
          </p:cNvSpPr>
          <p:nvPr>
            <p:ph type="sldNum" sz="quarter" idx="12"/>
          </p:nvPr>
        </p:nvSpPr>
        <p:spPr>
          <a:xfrm>
            <a:off x="531812" y="4983087"/>
            <a:ext cx="779767" cy="365125"/>
          </a:xfrm>
        </p:spPr>
        <p:txBody>
          <a:bodyPr/>
          <a:lstStyle/>
          <a:p>
            <a:fld id="{1AE1EBDD-6CC4-4EF6-BE18-AE46555ACAF0}" type="slidenum">
              <a:rPr lang="en-US" smtClean="0"/>
              <a:t>‹N›</a:t>
            </a:fld>
            <a:endParaRPr lang="en-US"/>
          </a:p>
        </p:txBody>
      </p:sp>
    </p:spTree>
    <p:extLst>
      <p:ext uri="{BB962C8B-B14F-4D97-AF65-F5344CB8AC3E}">
        <p14:creationId xmlns:p14="http://schemas.microsoft.com/office/powerpoint/2010/main" val="1585316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C90194F7-437F-4BA5-A03B-09BEE7E6ADB8}"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7" name="Slide Number Placeholder 6"/>
          <p:cNvSpPr>
            <a:spLocks noGrp="1"/>
          </p:cNvSpPr>
          <p:nvPr>
            <p:ph type="sldNum" sz="quarter" idx="12"/>
          </p:nvPr>
        </p:nvSpPr>
        <p:spPr>
          <a:xfrm>
            <a:off x="531812" y="4983087"/>
            <a:ext cx="779767" cy="365125"/>
          </a:xfrm>
        </p:spPr>
        <p:txBody>
          <a:bodyPr/>
          <a:lstStyle/>
          <a:p>
            <a:fld id="{1AE1EBDD-6CC4-4EF6-BE18-AE46555ACAF0}" type="slidenum">
              <a:rPr lang="en-US" smtClean="0"/>
              <a:t>‹N›</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98241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C90194F7-437F-4BA5-A03B-09BEE7E6ADB8}"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7" name="Slide Number Placeholder 6"/>
          <p:cNvSpPr>
            <a:spLocks noGrp="1"/>
          </p:cNvSpPr>
          <p:nvPr>
            <p:ph type="sldNum" sz="quarter" idx="12"/>
          </p:nvPr>
        </p:nvSpPr>
        <p:spPr>
          <a:xfrm>
            <a:off x="531812" y="4983087"/>
            <a:ext cx="779767" cy="365125"/>
          </a:xfrm>
        </p:spPr>
        <p:txBody>
          <a:bodyPr/>
          <a:lstStyle/>
          <a:p>
            <a:fld id="{1AE1EBDD-6CC4-4EF6-BE18-AE46555ACAF0}" type="slidenum">
              <a:rPr lang="en-US" smtClean="0"/>
              <a:t>‹N›</a:t>
            </a:fld>
            <a:endParaRPr lang="en-US"/>
          </a:p>
        </p:txBody>
      </p:sp>
    </p:spTree>
    <p:extLst>
      <p:ext uri="{BB962C8B-B14F-4D97-AF65-F5344CB8AC3E}">
        <p14:creationId xmlns:p14="http://schemas.microsoft.com/office/powerpoint/2010/main" val="1291974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90194F7-437F-4BA5-A03B-09BEE7E6ADB8}"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p:txBody>
          <a:bodyPr/>
          <a:lstStyle/>
          <a:p>
            <a:fld id="{1AE1EBDD-6CC4-4EF6-BE18-AE46555ACAF0}" type="slidenum">
              <a:rPr lang="en-US" smtClean="0"/>
              <a:t>‹N›</a:t>
            </a:fld>
            <a:endParaRPr lang="en-US"/>
          </a:p>
        </p:txBody>
      </p:sp>
    </p:spTree>
    <p:extLst>
      <p:ext uri="{BB962C8B-B14F-4D97-AF65-F5344CB8AC3E}">
        <p14:creationId xmlns:p14="http://schemas.microsoft.com/office/powerpoint/2010/main" val="1433026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90194F7-437F-4BA5-A03B-09BEE7E6ADB8}"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p:txBody>
          <a:bodyPr/>
          <a:lstStyle/>
          <a:p>
            <a:fld id="{1AE1EBDD-6CC4-4EF6-BE18-AE46555ACAF0}" type="slidenum">
              <a:rPr lang="en-US" smtClean="0"/>
              <a:t>‹N›</a:t>
            </a:fld>
            <a:endParaRPr lang="en-US"/>
          </a:p>
        </p:txBody>
      </p:sp>
    </p:spTree>
    <p:extLst>
      <p:ext uri="{BB962C8B-B14F-4D97-AF65-F5344CB8AC3E}">
        <p14:creationId xmlns:p14="http://schemas.microsoft.com/office/powerpoint/2010/main" val="1442585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961187" y="0"/>
            <a:ext cx="153926"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27/10/2025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013D61"/>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76840" y="0"/>
            <a:ext cx="153926" cy="6858000"/>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7" name="Immagine 6">
            <a:extLst>
              <a:ext uri="{FF2B5EF4-FFF2-40B4-BE49-F238E27FC236}">
                <a16:creationId xmlns:a16="http://schemas.microsoft.com/office/drawing/2014/main" id="{1B49A922-E9AC-864A-C0FD-86D75E2B13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87" y="3841"/>
            <a:ext cx="4881542" cy="6858000"/>
          </a:xfrm>
          <a:prstGeom prst="rect">
            <a:avLst/>
          </a:prstGeom>
        </p:spPr>
      </p:pic>
    </p:spTree>
    <p:extLst>
      <p:ext uri="{BB962C8B-B14F-4D97-AF65-F5344CB8AC3E}">
        <p14:creationId xmlns:p14="http://schemas.microsoft.com/office/powerpoint/2010/main" val="4055990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17331A06-5105-A129-6324-29AD762A87CF}"/>
              </a:ext>
            </a:extLst>
          </p:cNvPr>
          <p:cNvGrpSpPr/>
          <p:nvPr userDrawn="1"/>
        </p:nvGrpSpPr>
        <p:grpSpPr>
          <a:xfrm>
            <a:off x="0" y="6133244"/>
            <a:ext cx="12192000" cy="714133"/>
            <a:chOff x="0" y="6133244"/>
            <a:chExt cx="12192000" cy="714133"/>
          </a:xfrm>
        </p:grpSpPr>
        <p:sp>
          <p:nvSpPr>
            <p:cNvPr id="3" name="Rettangolo 2">
              <a:extLst>
                <a:ext uri="{FF2B5EF4-FFF2-40B4-BE49-F238E27FC236}">
                  <a16:creationId xmlns:a16="http://schemas.microsoft.com/office/drawing/2014/main" id="{FEEDB5F2-F998-F6B3-4F3E-B97A6EABE7B1}"/>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9" name="Rettangolo 8">
              <a:extLst>
                <a:ext uri="{FF2B5EF4-FFF2-40B4-BE49-F238E27FC236}">
                  <a16:creationId xmlns:a16="http://schemas.microsoft.com/office/drawing/2014/main" id="{5EE664A8-83C3-944C-3D36-D2BC5E02158F}"/>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0" name="Immagine 9">
              <a:extLst>
                <a:ext uri="{FF2B5EF4-FFF2-40B4-BE49-F238E27FC236}">
                  <a16:creationId xmlns:a16="http://schemas.microsoft.com/office/drawing/2014/main" id="{84C80BE2-1DE5-3484-ACCD-99B2792CD6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
        <p:nvSpPr>
          <p:cNvPr id="4" name="CasellaDiTesto 3">
            <a:extLst>
              <a:ext uri="{FF2B5EF4-FFF2-40B4-BE49-F238E27FC236}">
                <a16:creationId xmlns:a16="http://schemas.microsoft.com/office/drawing/2014/main" id="{9337B7EC-AFF1-658E-84EE-936487515424}"/>
              </a:ext>
            </a:extLst>
          </p:cNvPr>
          <p:cNvSpPr txBox="1"/>
          <p:nvPr userDrawn="1"/>
        </p:nvSpPr>
        <p:spPr>
          <a:xfrm>
            <a:off x="4363795" y="194562"/>
            <a:ext cx="3490058" cy="584775"/>
          </a:xfrm>
          <a:prstGeom prst="rect">
            <a:avLst/>
          </a:prstGeom>
          <a:solidFill>
            <a:schemeClr val="accent6">
              <a:lumMod val="20000"/>
              <a:lumOff val="80000"/>
            </a:schemeClr>
          </a:solidFill>
          <a:ln w="28575">
            <a:solidFill>
              <a:srgbClr val="FF0000"/>
            </a:solidFill>
          </a:ln>
        </p:spPr>
        <p:txBody>
          <a:bodyPr wrap="none" rtlCol="0">
            <a:spAutoFit/>
          </a:bodyPr>
          <a:lstStyle/>
          <a:p>
            <a:r>
              <a:rPr lang="en-US" sz="3200" dirty="0"/>
              <a:t>SADI-S vs  RYGBP</a:t>
            </a:r>
          </a:p>
        </p:txBody>
      </p:sp>
    </p:spTree>
    <p:extLst>
      <p:ext uri="{BB962C8B-B14F-4D97-AF65-F5344CB8AC3E}">
        <p14:creationId xmlns:p14="http://schemas.microsoft.com/office/powerpoint/2010/main" val="3380642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4" name="Titel 1"/>
          <p:cNvSpPr txBox="1">
            <a:spLocks/>
          </p:cNvSpPr>
          <p:nvPr userDrawn="1"/>
        </p:nvSpPr>
        <p:spPr>
          <a:xfrm>
            <a:off x="857251" y="285750"/>
            <a:ext cx="10363200" cy="1143000"/>
          </a:xfrm>
          <a:prstGeom prst="rect">
            <a:avLst/>
          </a:prstGeom>
          <a:solidFill>
            <a:schemeClr val="accent1">
              <a:lumMod val="40000"/>
              <a:lumOff val="60000"/>
            </a:schemeClr>
          </a:solidFill>
        </p:spPr>
        <p:txBody>
          <a:bodyPr anchor="ctr">
            <a:normAutofit/>
          </a:bodyPr>
          <a:lstStyle/>
          <a:p>
            <a:pPr algn="r">
              <a:defRPr/>
            </a:pPr>
            <a:r>
              <a:rPr lang="de-DE" sz="1800" b="1">
                <a:latin typeface="Calibri" pitchFamily="34" charset="0"/>
                <a:ea typeface="MS PGothic" pitchFamily="34" charset="-128"/>
                <a:cs typeface="+mn-cs"/>
              </a:rPr>
              <a:t>Hamburg August 31 – September 3, 2011</a:t>
            </a:r>
            <a:br>
              <a:rPr lang="de-DE" sz="1800" b="1">
                <a:latin typeface="Calibri" pitchFamily="34" charset="0"/>
                <a:ea typeface="MS PGothic" pitchFamily="34" charset="-128"/>
                <a:cs typeface="+mn-cs"/>
              </a:rPr>
            </a:br>
            <a:r>
              <a:rPr lang="de-DE" sz="1200" b="1">
                <a:latin typeface="Calibri" pitchFamily="34" charset="0"/>
                <a:ea typeface="MS PGothic" pitchFamily="34" charset="-128"/>
                <a:cs typeface="+mn-cs"/>
              </a:rPr>
              <a:t>XVI. World Congress of the International Federation </a:t>
            </a:r>
            <a:br>
              <a:rPr lang="de-DE" sz="1200" b="1">
                <a:latin typeface="Calibri" pitchFamily="34" charset="0"/>
                <a:ea typeface="MS PGothic" pitchFamily="34" charset="-128"/>
                <a:cs typeface="+mn-cs"/>
              </a:rPr>
            </a:br>
            <a:r>
              <a:rPr lang="de-DE" sz="1200" b="1">
                <a:latin typeface="Calibri" pitchFamily="34" charset="0"/>
                <a:ea typeface="MS PGothic" pitchFamily="34" charset="-128"/>
                <a:cs typeface="+mn-cs"/>
              </a:rPr>
              <a:t>for the Surgery of Obesity and Metabolic Disorders</a:t>
            </a:r>
          </a:p>
        </p:txBody>
      </p:sp>
      <p:pic>
        <p:nvPicPr>
          <p:cNvPr id="5" name="Grafik 7" descr="IFSO_Logo einfach.jpg"/>
          <p:cNvPicPr>
            <a:picLocks noChangeAspect="1"/>
          </p:cNvPicPr>
          <p:nvPr userDrawn="1"/>
        </p:nvPicPr>
        <p:blipFill>
          <a:blip r:embed="rId2" cstate="print"/>
          <a:stretch>
            <a:fillRect/>
          </a:stretch>
        </p:blipFill>
        <p:spPr>
          <a:xfrm>
            <a:off x="1524001" y="428626"/>
            <a:ext cx="1809751" cy="936625"/>
          </a:xfrm>
          <a:prstGeom prst="rect">
            <a:avLst/>
          </a:prstGeom>
          <a:solidFill>
            <a:schemeClr val="accent1">
              <a:lumMod val="40000"/>
              <a:lumOff val="60000"/>
            </a:schemeClr>
          </a:solidFill>
        </p:spPr>
      </p:pic>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Datumsplatzhalter 3"/>
          <p:cNvSpPr>
            <a:spLocks noGrp="1"/>
          </p:cNvSpPr>
          <p:nvPr>
            <p:ph type="dt" sz="half" idx="10"/>
          </p:nvPr>
        </p:nvSpPr>
        <p:spPr/>
        <p:txBody>
          <a:bodyPr/>
          <a:lstStyle>
            <a:lvl1pPr>
              <a:defRPr smtClean="0"/>
            </a:lvl1pPr>
          </a:lstStyle>
          <a:p>
            <a:pPr>
              <a:defRPr/>
            </a:pPr>
            <a:fld id="{25458FF1-A5DC-1B47-83D6-86794902ADEB}" type="datetimeFigureOut">
              <a:rPr lang="de-DE"/>
              <a:pPr>
                <a:defRPr/>
              </a:pPr>
              <a:t>27.10.2025</a:t>
            </a:fld>
            <a:endParaRPr lang="de-DE"/>
          </a:p>
        </p:txBody>
      </p:sp>
      <p:sp>
        <p:nvSpPr>
          <p:cNvPr id="7" name="Fußzeilenplatzhalter 4"/>
          <p:cNvSpPr>
            <a:spLocks noGrp="1"/>
          </p:cNvSpPr>
          <p:nvPr>
            <p:ph type="ftr" sz="quarter" idx="11"/>
          </p:nvPr>
        </p:nvSpPr>
        <p:spPr/>
        <p:txBody>
          <a:bodyPr/>
          <a:lstStyle>
            <a:lvl1pPr>
              <a:defRPr/>
            </a:lvl1pPr>
          </a:lstStyle>
          <a:p>
            <a:pPr>
              <a:defRPr/>
            </a:pPr>
            <a:endParaRPr lang="de-DE"/>
          </a:p>
        </p:txBody>
      </p:sp>
      <p:sp>
        <p:nvSpPr>
          <p:cNvPr id="8" name="Foliennummernplatzhalter 5"/>
          <p:cNvSpPr>
            <a:spLocks noGrp="1"/>
          </p:cNvSpPr>
          <p:nvPr>
            <p:ph type="sldNum" sz="quarter" idx="12"/>
          </p:nvPr>
        </p:nvSpPr>
        <p:spPr/>
        <p:txBody>
          <a:bodyPr/>
          <a:lstStyle>
            <a:lvl1pPr>
              <a:defRPr smtClean="0"/>
            </a:lvl1pPr>
          </a:lstStyle>
          <a:p>
            <a:pPr>
              <a:defRPr/>
            </a:pPr>
            <a:fld id="{FB22EBC2-937E-124F-B7D0-A1B2B86C5CD3}" type="slidenum">
              <a:rPr lang="de-DE"/>
              <a:pPr>
                <a:defRPr/>
              </a:pPr>
              <a:t>‹N›</a:t>
            </a:fld>
            <a:endParaRPr lang="de-DE"/>
          </a:p>
        </p:txBody>
      </p:sp>
    </p:spTree>
    <p:extLst>
      <p:ext uri="{BB962C8B-B14F-4D97-AF65-F5344CB8AC3E}">
        <p14:creationId xmlns:p14="http://schemas.microsoft.com/office/powerpoint/2010/main" val="658870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90194F7-437F-4BA5-A03B-09BEE7E6ADB8}"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p:txBody>
          <a:bodyPr/>
          <a:lstStyle/>
          <a:p>
            <a:fld id="{1AE1EBDD-6CC4-4EF6-BE18-AE46555ACAF0}" type="slidenum">
              <a:rPr lang="en-US" smtClean="0"/>
              <a:t>‹N›</a:t>
            </a:fld>
            <a:endParaRPr lang="en-US"/>
          </a:p>
        </p:txBody>
      </p:sp>
    </p:spTree>
    <p:extLst>
      <p:ext uri="{BB962C8B-B14F-4D97-AF65-F5344CB8AC3E}">
        <p14:creationId xmlns:p14="http://schemas.microsoft.com/office/powerpoint/2010/main" val="33881443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Em Branco">
    <p:spTree>
      <p:nvGrpSpPr>
        <p:cNvPr id="1" name=""/>
        <p:cNvGrpSpPr/>
        <p:nvPr/>
      </p:nvGrpSpPr>
      <p:grpSpPr>
        <a:xfrm>
          <a:off x="0" y="0"/>
          <a:ext cx="0" cy="0"/>
          <a:chOff x="0" y="0"/>
          <a:chExt cx="0" cy="0"/>
        </a:xfrm>
      </p:grpSpPr>
      <p:pic>
        <p:nvPicPr>
          <p:cNvPr id="110" name="pasted-image.png"/>
          <p:cNvPicPr>
            <a:picLocks noChangeAspect="1"/>
          </p:cNvPicPr>
          <p:nvPr/>
        </p:nvPicPr>
        <p:blipFill>
          <a:blip r:embed="rId2"/>
          <a:stretch>
            <a:fillRect/>
          </a:stretch>
        </p:blipFill>
        <p:spPr>
          <a:xfrm>
            <a:off x="-1420516" y="-94367"/>
            <a:ext cx="15033032" cy="7046733"/>
          </a:xfrm>
          <a:prstGeom prst="rect">
            <a:avLst/>
          </a:prstGeom>
          <a:ln w="12700">
            <a:miter lim="400000"/>
          </a:ln>
        </p:spPr>
      </p:pic>
      <p:pic>
        <p:nvPicPr>
          <p:cNvPr id="111" name="caetanomarchesini.png"/>
          <p:cNvPicPr>
            <a:picLocks noChangeAspect="1"/>
          </p:cNvPicPr>
          <p:nvPr/>
        </p:nvPicPr>
        <p:blipFill>
          <a:blip r:embed="rId3"/>
          <a:stretch>
            <a:fillRect/>
          </a:stretch>
        </p:blipFill>
        <p:spPr>
          <a:xfrm>
            <a:off x="10577603" y="5468824"/>
            <a:ext cx="1671672" cy="1443978"/>
          </a:xfrm>
          <a:prstGeom prst="rect">
            <a:avLst/>
          </a:prstGeom>
          <a:ln w="12700">
            <a:miter lim="400000"/>
          </a:ln>
          <a:effectLst>
            <a:outerShdw blurRad="139700" dist="81965" dir="2632930" rotWithShape="0">
              <a:srgbClr val="000000">
                <a:alpha val="50000"/>
              </a:srgbClr>
            </a:outerShdw>
          </a:effectLst>
        </p:spPr>
      </p:pic>
      <p:sp>
        <p:nvSpPr>
          <p:cNvPr id="112" name="Shape 112"/>
          <p:cNvSpPr>
            <a:spLocks noGrp="1"/>
          </p:cNvSpPr>
          <p:nvPr>
            <p:ph type="sldNum" sz="quarter" idx="2"/>
          </p:nvPr>
        </p:nvSpPr>
        <p:spPr>
          <a:prstGeom prst="rect">
            <a:avLst/>
          </a:prstGeom>
        </p:spPr>
        <p:txBody>
          <a:bodyPr/>
          <a:lstStyle/>
          <a:p>
            <a:fld id="{86CB4B4D-7CA3-9044-876B-883B54F8677D}" type="slidenum">
              <a:rPr/>
              <a:pPr/>
              <a:t>‹N›</a:t>
            </a:fld>
            <a:endParaRPr/>
          </a:p>
        </p:txBody>
      </p:sp>
    </p:spTree>
    <p:extLst>
      <p:ext uri="{BB962C8B-B14F-4D97-AF65-F5344CB8AC3E}">
        <p14:creationId xmlns:p14="http://schemas.microsoft.com/office/powerpoint/2010/main" val="217682310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C90194F7-437F-4BA5-A03B-09BEE7E6ADB8}"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3244139"/>
            <a:ext cx="779767" cy="365125"/>
          </a:xfrm>
        </p:spPr>
        <p:txBody>
          <a:bodyPr/>
          <a:lstStyle/>
          <a:p>
            <a:fld id="{1AE1EBDD-6CC4-4EF6-BE18-AE46555ACAF0}" type="slidenum">
              <a:rPr lang="en-US" smtClean="0"/>
              <a:t>‹N›</a:t>
            </a:fld>
            <a:endParaRPr lang="en-US"/>
          </a:p>
        </p:txBody>
      </p:sp>
    </p:spTree>
    <p:extLst>
      <p:ext uri="{BB962C8B-B14F-4D97-AF65-F5344CB8AC3E}">
        <p14:creationId xmlns:p14="http://schemas.microsoft.com/office/powerpoint/2010/main" val="483282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90194F7-437F-4BA5-A03B-09BEE7E6ADB8}"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11" name="Slide Number Placeholder 5"/>
          <p:cNvSpPr>
            <a:spLocks noGrp="1"/>
          </p:cNvSpPr>
          <p:nvPr>
            <p:ph type="sldNum" sz="quarter" idx="12"/>
          </p:nvPr>
        </p:nvSpPr>
        <p:spPr>
          <a:xfrm>
            <a:off x="531812" y="787782"/>
            <a:ext cx="779767" cy="365125"/>
          </a:xfrm>
        </p:spPr>
        <p:txBody>
          <a:bodyPr/>
          <a:lstStyle/>
          <a:p>
            <a:fld id="{1AE1EBDD-6CC4-4EF6-BE18-AE46555ACAF0}" type="slidenum">
              <a:rPr lang="en-US" smtClean="0"/>
              <a:t>‹N›</a:t>
            </a:fld>
            <a:endParaRPr lang="en-US"/>
          </a:p>
        </p:txBody>
      </p:sp>
    </p:spTree>
    <p:extLst>
      <p:ext uri="{BB962C8B-B14F-4D97-AF65-F5344CB8AC3E}">
        <p14:creationId xmlns:p14="http://schemas.microsoft.com/office/powerpoint/2010/main" val="2686473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90194F7-437F-4BA5-A03B-09BEE7E6ADB8}" type="datetimeFigureOut">
              <a:rPr lang="en-US" smtClean="0"/>
              <a:t>10/27/2025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13" name="Slide Number Placeholder 5"/>
          <p:cNvSpPr>
            <a:spLocks noGrp="1"/>
          </p:cNvSpPr>
          <p:nvPr>
            <p:ph type="sldNum" sz="quarter" idx="12"/>
          </p:nvPr>
        </p:nvSpPr>
        <p:spPr>
          <a:xfrm>
            <a:off x="531812" y="787782"/>
            <a:ext cx="779767" cy="365125"/>
          </a:xfrm>
        </p:spPr>
        <p:txBody>
          <a:bodyPr/>
          <a:lstStyle/>
          <a:p>
            <a:fld id="{1AE1EBDD-6CC4-4EF6-BE18-AE46555ACAF0}" type="slidenum">
              <a:rPr lang="en-US" smtClean="0"/>
              <a:t>‹N›</a:t>
            </a:fld>
            <a:endParaRPr lang="en-US"/>
          </a:p>
        </p:txBody>
      </p:sp>
    </p:spTree>
    <p:extLst>
      <p:ext uri="{BB962C8B-B14F-4D97-AF65-F5344CB8AC3E}">
        <p14:creationId xmlns:p14="http://schemas.microsoft.com/office/powerpoint/2010/main" val="1760048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C90194F7-437F-4BA5-A03B-09BEE7E6ADB8}" type="datetimeFigureOut">
              <a:rPr lang="en-US" smtClean="0"/>
              <a:t>10/27/2025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5" name="Slide Number Placeholder 4"/>
          <p:cNvSpPr>
            <a:spLocks noGrp="1"/>
          </p:cNvSpPr>
          <p:nvPr>
            <p:ph type="sldNum" sz="quarter" idx="12"/>
          </p:nvPr>
        </p:nvSpPr>
        <p:spPr/>
        <p:txBody>
          <a:bodyPr/>
          <a:lstStyle/>
          <a:p>
            <a:fld id="{1AE1EBDD-6CC4-4EF6-BE18-AE46555ACAF0}" type="slidenum">
              <a:rPr lang="en-US" smtClean="0"/>
              <a:t>‹N›</a:t>
            </a:fld>
            <a:endParaRPr lang="en-US"/>
          </a:p>
        </p:txBody>
      </p:sp>
    </p:spTree>
    <p:extLst>
      <p:ext uri="{BB962C8B-B14F-4D97-AF65-F5344CB8AC3E}">
        <p14:creationId xmlns:p14="http://schemas.microsoft.com/office/powerpoint/2010/main" val="2078986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FD3768-0816-4E46-B7E4-0C3B7D9E3F7C}" type="datetimeFigureOut">
              <a:rPr lang="en-US" smtClean="0"/>
              <a:t>10/27/2025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F41D2F-6FD8-47F9-A5CD-B53D1790A2DF}" type="slidenum">
              <a:rPr lang="en-US" smtClean="0"/>
              <a:t>‹N›</a:t>
            </a:fld>
            <a:endParaRPr lang="en-US"/>
          </a:p>
        </p:txBody>
      </p:sp>
      <p:grpSp>
        <p:nvGrpSpPr>
          <p:cNvPr id="5" name="Gruppo 4">
            <a:extLst>
              <a:ext uri="{FF2B5EF4-FFF2-40B4-BE49-F238E27FC236}">
                <a16:creationId xmlns:a16="http://schemas.microsoft.com/office/drawing/2014/main" id="{8930D3DB-67C1-CE72-656A-E396CF766E28}"/>
              </a:ext>
            </a:extLst>
          </p:cNvPr>
          <p:cNvGrpSpPr/>
          <p:nvPr userDrawn="1"/>
        </p:nvGrpSpPr>
        <p:grpSpPr>
          <a:xfrm>
            <a:off x="0" y="6133244"/>
            <a:ext cx="12192000" cy="714133"/>
            <a:chOff x="0" y="6133244"/>
            <a:chExt cx="12192000" cy="714133"/>
          </a:xfrm>
        </p:grpSpPr>
        <p:sp>
          <p:nvSpPr>
            <p:cNvPr id="7" name="Rettangolo 6">
              <a:extLst>
                <a:ext uri="{FF2B5EF4-FFF2-40B4-BE49-F238E27FC236}">
                  <a16:creationId xmlns:a16="http://schemas.microsoft.com/office/drawing/2014/main" id="{01B32FBD-C0C8-AC74-F61D-DD1D77ABAB7F}"/>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08E6106D-99A6-1FDA-EEA7-3B22425765E3}"/>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9E15D4A2-08D9-FA39-B0C9-B7DC2A21D8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
        <p:nvSpPr>
          <p:cNvPr id="10" name="CasellaDiTesto 9">
            <a:extLst>
              <a:ext uri="{FF2B5EF4-FFF2-40B4-BE49-F238E27FC236}">
                <a16:creationId xmlns:a16="http://schemas.microsoft.com/office/drawing/2014/main" id="{DF6146CD-D625-2B4C-11AE-D59DA10106D2}"/>
              </a:ext>
            </a:extLst>
          </p:cNvPr>
          <p:cNvSpPr txBox="1"/>
          <p:nvPr userDrawn="1"/>
        </p:nvSpPr>
        <p:spPr>
          <a:xfrm>
            <a:off x="3995575" y="194562"/>
            <a:ext cx="3898824" cy="646331"/>
          </a:xfrm>
          <a:prstGeom prst="rect">
            <a:avLst/>
          </a:prstGeom>
          <a:solidFill>
            <a:schemeClr val="accent6">
              <a:lumMod val="20000"/>
              <a:lumOff val="80000"/>
            </a:schemeClr>
          </a:solidFill>
          <a:ln w="28575">
            <a:solidFill>
              <a:srgbClr val="FF0000"/>
            </a:solidFill>
          </a:ln>
        </p:spPr>
        <p:txBody>
          <a:bodyPr wrap="none" rtlCol="0">
            <a:spAutoFit/>
          </a:bodyPr>
          <a:lstStyle/>
          <a:p>
            <a:r>
              <a:rPr lang="en-US" sz="3600" dirty="0"/>
              <a:t>SADI-S vs  RYGBP</a:t>
            </a:r>
          </a:p>
        </p:txBody>
      </p:sp>
    </p:spTree>
    <p:extLst>
      <p:ext uri="{BB962C8B-B14F-4D97-AF65-F5344CB8AC3E}">
        <p14:creationId xmlns:p14="http://schemas.microsoft.com/office/powerpoint/2010/main" val="1062743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90194F7-437F-4BA5-A03B-09BEE7E6ADB8}"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7" name="Slide Number Placeholder 6"/>
          <p:cNvSpPr>
            <a:spLocks noGrp="1"/>
          </p:cNvSpPr>
          <p:nvPr>
            <p:ph type="sldNum" sz="quarter" idx="12"/>
          </p:nvPr>
        </p:nvSpPr>
        <p:spPr/>
        <p:txBody>
          <a:bodyPr/>
          <a:lstStyle/>
          <a:p>
            <a:fld id="{1AE1EBDD-6CC4-4EF6-BE18-AE46555ACAF0}" type="slidenum">
              <a:rPr lang="en-US" smtClean="0"/>
              <a:t>‹N›</a:t>
            </a:fld>
            <a:endParaRPr lang="en-US"/>
          </a:p>
        </p:txBody>
      </p:sp>
    </p:spTree>
    <p:extLst>
      <p:ext uri="{BB962C8B-B14F-4D97-AF65-F5344CB8AC3E}">
        <p14:creationId xmlns:p14="http://schemas.microsoft.com/office/powerpoint/2010/main" val="2748050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C90194F7-437F-4BA5-A03B-09BEE7E6ADB8}"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7" name="Slide Number Placeholder 6"/>
          <p:cNvSpPr>
            <a:spLocks noGrp="1"/>
          </p:cNvSpPr>
          <p:nvPr>
            <p:ph type="sldNum" sz="quarter" idx="12"/>
          </p:nvPr>
        </p:nvSpPr>
        <p:spPr>
          <a:xfrm>
            <a:off x="531812" y="4983087"/>
            <a:ext cx="779767" cy="365125"/>
          </a:xfrm>
        </p:spPr>
        <p:txBody>
          <a:bodyPr/>
          <a:lstStyle/>
          <a:p>
            <a:fld id="{1AE1EBDD-6CC4-4EF6-BE18-AE46555ACAF0}" type="slidenum">
              <a:rPr lang="en-US" smtClean="0"/>
              <a:t>‹N›</a:t>
            </a:fld>
            <a:endParaRPr lang="en-US"/>
          </a:p>
        </p:txBody>
      </p:sp>
    </p:spTree>
    <p:extLst>
      <p:ext uri="{BB962C8B-B14F-4D97-AF65-F5344CB8AC3E}">
        <p14:creationId xmlns:p14="http://schemas.microsoft.com/office/powerpoint/2010/main" val="588368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90194F7-437F-4BA5-A03B-09BEE7E6ADB8}" type="datetimeFigureOut">
              <a:rPr lang="en-US" smtClean="0"/>
              <a:t>10/27/2025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1AE1EBDD-6CC4-4EF6-BE18-AE46555ACAF0}" type="slidenum">
              <a:rPr lang="en-US" smtClean="0"/>
              <a:t>‹N›</a:t>
            </a:fld>
            <a:endParaRPr lang="en-US"/>
          </a:p>
        </p:txBody>
      </p:sp>
    </p:spTree>
    <p:extLst>
      <p:ext uri="{BB962C8B-B14F-4D97-AF65-F5344CB8AC3E}">
        <p14:creationId xmlns:p14="http://schemas.microsoft.com/office/powerpoint/2010/main" val="104689305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hyperlink" Target="https://pubmed.ncbi.nlm.nih.gov/38509391/#full-view-affiliation-3" TargetMode="External"/><Relationship Id="rId13" Type="http://schemas.openxmlformats.org/officeDocument/2006/relationships/hyperlink" Target="https://pubmed.ncbi.nlm.nih.gov/?term=Kendrick+ML&amp;cauthor_id=38509391" TargetMode="External"/><Relationship Id="rId3" Type="http://schemas.openxmlformats.org/officeDocument/2006/relationships/hyperlink" Target="https://pubmed.ncbi.nlm.nih.gov/?term=Hage+K&amp;cauthor_id=38509391" TargetMode="External"/><Relationship Id="rId7" Type="http://schemas.openxmlformats.org/officeDocument/2006/relationships/hyperlink" Target="https://pubmed.ncbi.nlm.nih.gov/?term=Surve+A&amp;cauthor_id=38509391" TargetMode="External"/><Relationship Id="rId12" Type="http://schemas.openxmlformats.org/officeDocument/2006/relationships/hyperlink" Target="https://pubmed.ncbi.nlm.nih.gov/?term=Abi+Mosleh+K&amp;cauthor_id=38509391" TargetMode="External"/><Relationship Id="rId2" Type="http://schemas.openxmlformats.org/officeDocument/2006/relationships/notesSlide" Target="../notesSlides/notesSlide2.xml"/><Relationship Id="rId16" Type="http://schemas.openxmlformats.org/officeDocument/2006/relationships/hyperlink" Target="https://pubmed.ncbi.nlm.nih.gov/38509391/#full-view-affiliation-4" TargetMode="External"/><Relationship Id="rId1" Type="http://schemas.openxmlformats.org/officeDocument/2006/relationships/slideLayout" Target="../slideLayouts/slideLayout18.xml"/><Relationship Id="rId6" Type="http://schemas.openxmlformats.org/officeDocument/2006/relationships/hyperlink" Target="https://pubmed.ncbi.nlm.nih.gov/38509391/#full-view-affiliation-2" TargetMode="External"/><Relationship Id="rId11" Type="http://schemas.openxmlformats.org/officeDocument/2006/relationships/hyperlink" Target="https://pubmed.ncbi.nlm.nih.gov/?term=Ghanem+M&amp;cauthor_id=38509391" TargetMode="External"/><Relationship Id="rId5" Type="http://schemas.openxmlformats.org/officeDocument/2006/relationships/hyperlink" Target="https://pubmed.ncbi.nlm.nih.gov/?term=Teixeira+AF&amp;cauthor_id=38509391" TargetMode="External"/><Relationship Id="rId15" Type="http://schemas.openxmlformats.org/officeDocument/2006/relationships/hyperlink" Target="https://pubmed.ncbi.nlm.nih.gov/?term=Ghanem+OM&amp;cauthor_id=38509391" TargetMode="External"/><Relationship Id="rId10" Type="http://schemas.openxmlformats.org/officeDocument/2006/relationships/hyperlink" Target="https://pubmed.ncbi.nlm.nih.gov/?term=Jawad+MA&amp;cauthor_id=38509391" TargetMode="External"/><Relationship Id="rId4" Type="http://schemas.openxmlformats.org/officeDocument/2006/relationships/hyperlink" Target="https://pubmed.ncbi.nlm.nih.gov/38509391/#full-view-affiliation-1" TargetMode="External"/><Relationship Id="rId9" Type="http://schemas.openxmlformats.org/officeDocument/2006/relationships/hyperlink" Target="https://pubmed.ncbi.nlm.nih.gov/?term=Lind+R&amp;cauthor_id=38509391" TargetMode="External"/><Relationship Id="rId14" Type="http://schemas.openxmlformats.org/officeDocument/2006/relationships/hyperlink" Target="https://pubmed.ncbi.nlm.nih.gov/?term=Cottam+D&amp;cauthor_id=38509391"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pubmed.ncbi.nlm.nih.gov/?term=Czernichow+S&amp;cauthor_id=40849141" TargetMode="External"/><Relationship Id="rId13" Type="http://schemas.openxmlformats.org/officeDocument/2006/relationships/hyperlink" Target="https://pubmed.ncbi.nlm.nih.gov/40849141/#full-view-affiliation-6" TargetMode="External"/><Relationship Id="rId18" Type="http://schemas.openxmlformats.org/officeDocument/2006/relationships/hyperlink" Target="https://pubmed.ncbi.nlm.nih.gov/40849141/#full-view-affiliation-8" TargetMode="External"/><Relationship Id="rId3" Type="http://schemas.openxmlformats.org/officeDocument/2006/relationships/hyperlink" Target="https://pubmed.ncbi.nlm.nih.gov/40849141/#full-view-affiliation-1" TargetMode="External"/><Relationship Id="rId21" Type="http://schemas.openxmlformats.org/officeDocument/2006/relationships/hyperlink" Target="https://pubmed.ncbi.nlm.nih.gov/?term=Pattou+F&amp;cauthor_id=40849141" TargetMode="External"/><Relationship Id="rId7" Type="http://schemas.openxmlformats.org/officeDocument/2006/relationships/hyperlink" Target="https://pubmed.ncbi.nlm.nih.gov/40849141/#full-view-affiliation-3" TargetMode="External"/><Relationship Id="rId12" Type="http://schemas.openxmlformats.org/officeDocument/2006/relationships/hyperlink" Target="https://pubmed.ncbi.nlm.nih.gov/?term=Sterkers+A&amp;cauthor_id=40849141" TargetMode="External"/><Relationship Id="rId17" Type="http://schemas.openxmlformats.org/officeDocument/2006/relationships/hyperlink" Target="https://pubmed.ncbi.nlm.nih.gov/?term=Blanchard+C&amp;cauthor_id=40849141" TargetMode="External"/><Relationship Id="rId25" Type="http://schemas.openxmlformats.org/officeDocument/2006/relationships/hyperlink" Target="https://pubmed.ncbi.nlm.nih.gov/?term=SADISLEEVE+Collaborative+Group%5BCorporate+Author%5D" TargetMode="External"/><Relationship Id="rId2" Type="http://schemas.openxmlformats.org/officeDocument/2006/relationships/hyperlink" Target="https://pubmed.ncbi.nlm.nih.gov/?term=Robert+M&amp;cauthor_id=40849141" TargetMode="External"/><Relationship Id="rId16" Type="http://schemas.openxmlformats.org/officeDocument/2006/relationships/hyperlink" Target="https://pubmed.ncbi.nlm.nih.gov/40849141/#full-view-affiliation-7" TargetMode="External"/><Relationship Id="rId20" Type="http://schemas.openxmlformats.org/officeDocument/2006/relationships/hyperlink" Target="https://pubmed.ncbi.nlm.nih.gov/40849141/#full-view-affiliation-9" TargetMode="External"/><Relationship Id="rId1" Type="http://schemas.openxmlformats.org/officeDocument/2006/relationships/slideLayout" Target="../slideLayouts/slideLayout18.xml"/><Relationship Id="rId6" Type="http://schemas.openxmlformats.org/officeDocument/2006/relationships/hyperlink" Target="https://pubmed.ncbi.nlm.nih.gov/?term=Romain-Scelle+N&amp;cauthor_id=40849141" TargetMode="External"/><Relationship Id="rId11" Type="http://schemas.openxmlformats.org/officeDocument/2006/relationships/hyperlink" Target="https://pubmed.ncbi.nlm.nih.gov/40849141/#full-view-affiliation-5" TargetMode="External"/><Relationship Id="rId24" Type="http://schemas.openxmlformats.org/officeDocument/2006/relationships/hyperlink" Target="https://pubmed.ncbi.nlm.nih.gov/40849141/#full-view-affiliation-11" TargetMode="External"/><Relationship Id="rId5" Type="http://schemas.openxmlformats.org/officeDocument/2006/relationships/hyperlink" Target="https://pubmed.ncbi.nlm.nih.gov/40849141/#full-view-affiliation-2" TargetMode="External"/><Relationship Id="rId15" Type="http://schemas.openxmlformats.org/officeDocument/2006/relationships/hyperlink" Target="https://pubmed.ncbi.nlm.nih.gov/?term=Lazzati+A&amp;cauthor_id=40849141" TargetMode="External"/><Relationship Id="rId23" Type="http://schemas.openxmlformats.org/officeDocument/2006/relationships/hyperlink" Target="https://pubmed.ncbi.nlm.nih.gov/?term=Disse+E&amp;cauthor_id=40849141" TargetMode="External"/><Relationship Id="rId10" Type="http://schemas.openxmlformats.org/officeDocument/2006/relationships/hyperlink" Target="https://pubmed.ncbi.nlm.nih.gov/?term=Delaunay+D&amp;cauthor_id=40849141" TargetMode="External"/><Relationship Id="rId19" Type="http://schemas.openxmlformats.org/officeDocument/2006/relationships/hyperlink" Target="https://pubmed.ncbi.nlm.nih.gov/?term=Caiazzo+R&amp;cauthor_id=40849141" TargetMode="External"/><Relationship Id="rId4" Type="http://schemas.openxmlformats.org/officeDocument/2006/relationships/hyperlink" Target="https://pubmed.ncbi.nlm.nih.gov/?term=Poghosyan+T&amp;cauthor_id=40849141" TargetMode="External"/><Relationship Id="rId9" Type="http://schemas.openxmlformats.org/officeDocument/2006/relationships/hyperlink" Target="https://pubmed.ncbi.nlm.nih.gov/40849141/#full-view-affiliation-4" TargetMode="External"/><Relationship Id="rId14" Type="http://schemas.openxmlformats.org/officeDocument/2006/relationships/hyperlink" Target="https://pubmed.ncbi.nlm.nih.gov/?term=Khamphommala+L&amp;cauthor_id=40849141" TargetMode="External"/><Relationship Id="rId22" Type="http://schemas.openxmlformats.org/officeDocument/2006/relationships/hyperlink" Target="https://pubmed.ncbi.nlm.nih.gov/40849141/#full-view-affiliation-10"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s://pubmed.ncbi.nlm.nih.gov/35445967/#full-view-affiliation-1"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hyperlink" Target="https://pubmed.ncbi.nlm.nih.gov/?term=Tuero+Ojanguren+C&amp;cauthor_id=40691384" TargetMode="External"/><Relationship Id="rId3" Type="http://schemas.openxmlformats.org/officeDocument/2006/relationships/hyperlink" Target="https://pubmed.ncbi.nlm.nih.gov/?term=Sabatella+L&amp;cauthor_id=40691384" TargetMode="External"/><Relationship Id="rId7" Type="http://schemas.openxmlformats.org/officeDocument/2006/relationships/hyperlink" Target="https://pubmed.ncbi.nlm.nih.gov/?term=Rotellar+Sastre+F&amp;cauthor_id=40691384"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hyperlink" Target="https://pubmed.ncbi.nlm.nih.gov/?term=Landecho+Acha+MF&amp;cauthor_id=40691384" TargetMode="External"/><Relationship Id="rId5" Type="http://schemas.openxmlformats.org/officeDocument/2006/relationships/hyperlink" Target="https://pubmed.ncbi.nlm.nih.gov/?term=M+Ortega+P&amp;cauthor_id=40691384" TargetMode="External"/><Relationship Id="rId10" Type="http://schemas.openxmlformats.org/officeDocument/2006/relationships/hyperlink" Target="https://pubmed.ncbi.nlm.nih.gov/?term=Uriz+Pagola+A&amp;cauthor_id=40691384" TargetMode="External"/><Relationship Id="rId4" Type="http://schemas.openxmlformats.org/officeDocument/2006/relationships/hyperlink" Target="https://pubmed.ncbi.nlm.nih.gov/?term=Aliseda+Jover+D&amp;cauthor_id=40691384" TargetMode="External"/><Relationship Id="rId9" Type="http://schemas.openxmlformats.org/officeDocument/2006/relationships/hyperlink" Target="https://pubmed.ncbi.nlm.nih.gov/?term=Blanco+Asensio+N&amp;cauthor_id=40691384"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pubmed.ncbi.nlm.nih.gov/?term=Joliat+GR&amp;cauthor_id=39579238" TargetMode="External"/><Relationship Id="rId3" Type="http://schemas.openxmlformats.org/officeDocument/2006/relationships/hyperlink" Target="https://pubmed.ncbi.nlm.nih.gov/?term=Thomopoulos+T&amp;cauthor_id=39579238" TargetMode="External"/><Relationship Id="rId7" Type="http://schemas.openxmlformats.org/officeDocument/2006/relationships/hyperlink" Target="https://pubmed.ncbi.nlm.nih.gov/39579238/#full-view-affiliation-3"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hyperlink" Target="https://pubmed.ncbi.nlm.nih.gov/39579238/#full-view-affiliation-2" TargetMode="External"/><Relationship Id="rId5" Type="http://schemas.openxmlformats.org/officeDocument/2006/relationships/hyperlink" Target="https://pubmed.ncbi.nlm.nih.gov/?term=Mantziari+S&amp;cauthor_id=39579238" TargetMode="External"/><Relationship Id="rId10" Type="http://schemas.openxmlformats.org/officeDocument/2006/relationships/image" Target="../media/image19.jpeg"/><Relationship Id="rId4" Type="http://schemas.openxmlformats.org/officeDocument/2006/relationships/hyperlink" Target="https://pubmed.ncbi.nlm.nih.gov/39579238/#full-view-affiliation-1" TargetMode="External"/><Relationship Id="rId9"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hyperlink" Target="https://link.springer.com/article/10.1007/s13304-024-02041-9?fromPaywallRec=true#auth-Francesco-Pennestr_-Aff2-Aff3" TargetMode="External"/><Relationship Id="rId2" Type="http://schemas.openxmlformats.org/officeDocument/2006/relationships/hyperlink" Target="https://link.springer.com/article/10.1007/s13304-024-02041-9?fromPaywallRec=true#auth-Livia-Palmieri-Aff1" TargetMode="External"/><Relationship Id="rId1" Type="http://schemas.openxmlformats.org/officeDocument/2006/relationships/slideLayout" Target="../slideLayouts/slideLayout7.xml"/><Relationship Id="rId5" Type="http://schemas.openxmlformats.org/officeDocument/2006/relationships/hyperlink" Target="https://link.springer.com/journal/13304" TargetMode="External"/><Relationship Id="rId4" Type="http://schemas.openxmlformats.org/officeDocument/2006/relationships/hyperlink" Target="https://link.springer.com/article/10.1007/s13304-024-02041-9?fromPaywallRec=true#auth-Marco-Raffaelli-Aff2-Aff3"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27.jpe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75C65BE-67EE-F1D6-1D95-91CAA2A0899F}"/>
              </a:ext>
            </a:extLst>
          </p:cNvPr>
          <p:cNvPicPr>
            <a:picLocks noChangeAspect="1"/>
          </p:cNvPicPr>
          <p:nvPr/>
        </p:nvPicPr>
        <p:blipFill>
          <a:blip r:embed="rId2"/>
          <a:stretch>
            <a:fillRect/>
          </a:stretch>
        </p:blipFill>
        <p:spPr>
          <a:xfrm>
            <a:off x="0" y="0"/>
            <a:ext cx="12192000" cy="6858001"/>
          </a:xfrm>
          <a:prstGeom prst="rect">
            <a:avLst/>
          </a:prstGeom>
        </p:spPr>
      </p:pic>
      <p:sp>
        <p:nvSpPr>
          <p:cNvPr id="9" name="CasellaDiTesto 8">
            <a:extLst>
              <a:ext uri="{FF2B5EF4-FFF2-40B4-BE49-F238E27FC236}">
                <a16:creationId xmlns:a16="http://schemas.microsoft.com/office/drawing/2014/main" id="{9C5F1AA0-C53A-FA28-1BCB-8DF48880DAF5}"/>
              </a:ext>
            </a:extLst>
          </p:cNvPr>
          <p:cNvSpPr txBox="1"/>
          <p:nvPr/>
        </p:nvSpPr>
        <p:spPr>
          <a:xfrm>
            <a:off x="9348853" y="1657350"/>
            <a:ext cx="2581156" cy="2585323"/>
          </a:xfrm>
          <a:prstGeom prst="rect">
            <a:avLst/>
          </a:prstGeom>
          <a:noFill/>
        </p:spPr>
        <p:txBody>
          <a:bodyPr wrap="none" rtlCol="0">
            <a:spAutoFit/>
          </a:bodyPr>
          <a:lstStyle/>
          <a:p>
            <a:pPr algn="ctr"/>
            <a:r>
              <a:rPr lang="en-US" sz="5400" b="1" dirty="0">
                <a:solidFill>
                  <a:srgbClr val="002060"/>
                </a:solidFill>
              </a:rPr>
              <a:t>SADI-S </a:t>
            </a:r>
          </a:p>
          <a:p>
            <a:pPr algn="ctr"/>
            <a:r>
              <a:rPr lang="en-US" sz="5400" dirty="0">
                <a:solidFill>
                  <a:srgbClr val="002060"/>
                </a:solidFill>
              </a:rPr>
              <a:t>vs</a:t>
            </a:r>
          </a:p>
          <a:p>
            <a:pPr algn="ctr"/>
            <a:r>
              <a:rPr lang="en-US" sz="5400" b="1" dirty="0">
                <a:solidFill>
                  <a:srgbClr val="002060"/>
                </a:solidFill>
              </a:rPr>
              <a:t>RYGBP</a:t>
            </a:r>
            <a:endParaRPr lang="en-US" sz="2000" b="1" dirty="0">
              <a:solidFill>
                <a:srgbClr val="002060"/>
              </a:solidFill>
            </a:endParaRPr>
          </a:p>
        </p:txBody>
      </p:sp>
      <p:sp>
        <p:nvSpPr>
          <p:cNvPr id="14" name="Sottotitolo 2">
            <a:extLst>
              <a:ext uri="{FF2B5EF4-FFF2-40B4-BE49-F238E27FC236}">
                <a16:creationId xmlns:a16="http://schemas.microsoft.com/office/drawing/2014/main" id="{0B6A19A1-BD53-2FB2-BE0A-B4B8C342255F}"/>
              </a:ext>
            </a:extLst>
          </p:cNvPr>
          <p:cNvSpPr txBox="1">
            <a:spLocks/>
          </p:cNvSpPr>
          <p:nvPr/>
        </p:nvSpPr>
        <p:spPr>
          <a:xfrm>
            <a:off x="9486905" y="6425142"/>
            <a:ext cx="2305050" cy="432858"/>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sz="2400" b="1" dirty="0">
                <a:solidFill>
                  <a:schemeClr val="tx1"/>
                </a:solidFill>
              </a:rPr>
              <a:t>Dr Fabrizio Bellini</a:t>
            </a:r>
          </a:p>
        </p:txBody>
      </p:sp>
    </p:spTree>
    <p:extLst>
      <p:ext uri="{BB962C8B-B14F-4D97-AF65-F5344CB8AC3E}">
        <p14:creationId xmlns:p14="http://schemas.microsoft.com/office/powerpoint/2010/main" val="333388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11026-7FE9-0CDE-ED68-A9B1B0E50197}"/>
            </a:ext>
          </a:extLst>
        </p:cNvPr>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9DA2B3C4-62FB-19AD-89A8-39A6930B0A9F}"/>
              </a:ext>
            </a:extLst>
          </p:cNvPr>
          <p:cNvPicPr>
            <a:picLocks noGrp="1" noChangeAspect="1"/>
          </p:cNvPicPr>
          <p:nvPr>
            <p:ph idx="4294967295"/>
          </p:nvPr>
        </p:nvPicPr>
        <p:blipFill>
          <a:blip r:embed="rId2"/>
          <a:stretch>
            <a:fillRect/>
          </a:stretch>
        </p:blipFill>
        <p:spPr>
          <a:xfrm>
            <a:off x="1228099" y="2530822"/>
            <a:ext cx="5032375" cy="3614738"/>
          </a:xfrm>
          <a:prstGeom prst="rect">
            <a:avLst/>
          </a:prstGeom>
        </p:spPr>
      </p:pic>
      <p:pic>
        <p:nvPicPr>
          <p:cNvPr id="7" name="Immagine 6">
            <a:extLst>
              <a:ext uri="{FF2B5EF4-FFF2-40B4-BE49-F238E27FC236}">
                <a16:creationId xmlns:a16="http://schemas.microsoft.com/office/drawing/2014/main" id="{D3988200-3640-0042-D258-3827B778D81B}"/>
              </a:ext>
            </a:extLst>
          </p:cNvPr>
          <p:cNvPicPr>
            <a:picLocks noChangeAspect="1"/>
          </p:cNvPicPr>
          <p:nvPr/>
        </p:nvPicPr>
        <p:blipFill>
          <a:blip r:embed="rId3"/>
          <a:stretch>
            <a:fillRect/>
          </a:stretch>
        </p:blipFill>
        <p:spPr>
          <a:xfrm>
            <a:off x="6388355" y="2530822"/>
            <a:ext cx="5739288" cy="3480994"/>
          </a:xfrm>
          <a:prstGeom prst="rect">
            <a:avLst/>
          </a:prstGeom>
        </p:spPr>
      </p:pic>
    </p:spTree>
    <p:extLst>
      <p:ext uri="{BB962C8B-B14F-4D97-AF65-F5344CB8AC3E}">
        <p14:creationId xmlns:p14="http://schemas.microsoft.com/office/powerpoint/2010/main" val="3055628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E057CB6-1944-A346-60A0-E90473B5798B}"/>
              </a:ext>
            </a:extLst>
          </p:cNvPr>
          <p:cNvPicPr>
            <a:picLocks noChangeAspect="1"/>
          </p:cNvPicPr>
          <p:nvPr/>
        </p:nvPicPr>
        <p:blipFill>
          <a:blip r:embed="rId2"/>
          <a:stretch>
            <a:fillRect/>
          </a:stretch>
        </p:blipFill>
        <p:spPr>
          <a:xfrm>
            <a:off x="2643083" y="900417"/>
            <a:ext cx="9548917" cy="5243416"/>
          </a:xfrm>
          <a:prstGeom prst="rect">
            <a:avLst/>
          </a:prstGeom>
        </p:spPr>
      </p:pic>
    </p:spTree>
    <p:extLst>
      <p:ext uri="{BB962C8B-B14F-4D97-AF65-F5344CB8AC3E}">
        <p14:creationId xmlns:p14="http://schemas.microsoft.com/office/powerpoint/2010/main" val="2403646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8210A49-21FE-23F6-BBE9-852C027F729C}"/>
              </a:ext>
            </a:extLst>
          </p:cNvPr>
          <p:cNvPicPr>
            <a:picLocks noChangeAspect="1"/>
          </p:cNvPicPr>
          <p:nvPr/>
        </p:nvPicPr>
        <p:blipFill>
          <a:blip r:embed="rId2"/>
          <a:stretch>
            <a:fillRect/>
          </a:stretch>
        </p:blipFill>
        <p:spPr>
          <a:xfrm>
            <a:off x="3217085" y="823437"/>
            <a:ext cx="8910395" cy="5353767"/>
          </a:xfrm>
          <a:prstGeom prst="rect">
            <a:avLst/>
          </a:prstGeom>
        </p:spPr>
      </p:pic>
      <p:sp>
        <p:nvSpPr>
          <p:cNvPr id="2" name="Rettangolo con angoli arrotondati 1">
            <a:extLst>
              <a:ext uri="{FF2B5EF4-FFF2-40B4-BE49-F238E27FC236}">
                <a16:creationId xmlns:a16="http://schemas.microsoft.com/office/drawing/2014/main" id="{8F5B2162-2290-EC2B-1ED3-EB961684118E}"/>
              </a:ext>
            </a:extLst>
          </p:cNvPr>
          <p:cNvSpPr/>
          <p:nvPr/>
        </p:nvSpPr>
        <p:spPr>
          <a:xfrm>
            <a:off x="10019489" y="5723277"/>
            <a:ext cx="1206230" cy="265890"/>
          </a:xfrm>
          <a:prstGeom prst="round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89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500"/>
                            </p:stCondLst>
                            <p:childTnLst>
                              <p:par>
                                <p:cTn id="9" presetID="27" presetClass="emph" presetSubtype="0" repeatCount="indefinite" fill="remove" grpId="1" nodeType="afterEffect">
                                  <p:stCondLst>
                                    <p:cond delay="0"/>
                                  </p:stCondLst>
                                  <p:childTnLst>
                                    <p:animClr clrSpc="rgb" dir="cw">
                                      <p:cBhvr override="childStyle">
                                        <p:cTn id="10" dur="250" autoRev="1" fill="remove"/>
                                        <p:tgtEl>
                                          <p:spTgt spid="2"/>
                                        </p:tgtEl>
                                        <p:attrNameLst>
                                          <p:attrName>style.color</p:attrName>
                                        </p:attrNameLst>
                                      </p:cBhvr>
                                      <p:to>
                                        <a:schemeClr val="bg1"/>
                                      </p:to>
                                    </p:animClr>
                                    <p:animClr clrSpc="rgb" dir="cw">
                                      <p:cBhvr>
                                        <p:cTn id="11" dur="250" autoRev="1" fill="remove"/>
                                        <p:tgtEl>
                                          <p:spTgt spid="2"/>
                                        </p:tgtEl>
                                        <p:attrNameLst>
                                          <p:attrName>fillcolor</p:attrName>
                                        </p:attrNameLst>
                                      </p:cBhvr>
                                      <p:to>
                                        <a:schemeClr val="bg1"/>
                                      </p:to>
                                    </p:animClr>
                                    <p:set>
                                      <p:cBhvr>
                                        <p:cTn id="12" dur="250" autoRev="1" fill="remove"/>
                                        <p:tgtEl>
                                          <p:spTgt spid="2"/>
                                        </p:tgtEl>
                                        <p:attrNameLst>
                                          <p:attrName>fill.type</p:attrName>
                                        </p:attrNameLst>
                                      </p:cBhvr>
                                      <p:to>
                                        <p:strVal val="solid"/>
                                      </p:to>
                                    </p:set>
                                    <p:set>
                                      <p:cBhvr>
                                        <p:cTn id="13"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DF8F78D-6B77-CE54-54CB-7B329E2D5747}"/>
              </a:ext>
            </a:extLst>
          </p:cNvPr>
          <p:cNvSpPr>
            <a:spLocks noChangeArrowheads="1"/>
          </p:cNvSpPr>
          <p:nvPr/>
        </p:nvSpPr>
        <p:spPr bwMode="auto">
          <a:xfrm>
            <a:off x="292564" y="1320350"/>
            <a:ext cx="11277600" cy="646331"/>
          </a:xfrm>
          <a:prstGeom prst="rect">
            <a:avLst/>
          </a:prstGeom>
          <a:solidFill>
            <a:srgbClr val="F1F1F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212121"/>
                </a:solidFill>
                <a:effectLst/>
                <a:latin typeface="Merriweather" panose="00000500000000000000" pitchFamily="2" charset="0"/>
              </a:rPr>
              <a:t>Single anastomosis duodenal switch versus Roux-en-Y gastric bypass in patients with BMI ≥ 50 kg/m</a:t>
            </a:r>
            <a:r>
              <a:rPr kumimoji="0" lang="en-US" altLang="en-US" sz="1400" b="1" i="0" u="none" strike="noStrike" cap="none" normalizeH="0" baseline="30000" dirty="0">
                <a:ln>
                  <a:noFill/>
                </a:ln>
                <a:solidFill>
                  <a:srgbClr val="212121"/>
                </a:solidFill>
                <a:effectLst/>
                <a:latin typeface="Merriweather" panose="00000500000000000000" pitchFamily="2" charset="0"/>
              </a:rPr>
              <a:t>2</a:t>
            </a:r>
            <a:r>
              <a:rPr kumimoji="0" lang="en-US" altLang="en-US" sz="1200" b="1" i="0" u="none" strike="noStrike" cap="none" normalizeH="0" baseline="0" dirty="0">
                <a:ln>
                  <a:noFill/>
                </a:ln>
                <a:solidFill>
                  <a:srgbClr val="212121"/>
                </a:solidFill>
                <a:effectLst/>
                <a:latin typeface="Merriweather" panose="00000500000000000000" pitchFamily="2" charset="0"/>
              </a:rPr>
              <a:t>: a multi-centered comparative analysis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71BC"/>
                </a:solidFill>
                <a:effectLst/>
                <a:latin typeface="BlinkMacSystemFont"/>
                <a:hlinkClick r:id="rId3"/>
              </a:rPr>
              <a:t>Karl Hage</a:t>
            </a:r>
            <a:r>
              <a:rPr kumimoji="0" lang="en-US" altLang="en-US" sz="900" b="0" i="0" u="none" strike="noStrike" cap="none" normalizeH="0" baseline="30000" dirty="0">
                <a:ln>
                  <a:noFill/>
                </a:ln>
                <a:solidFill>
                  <a:srgbClr val="5B616B"/>
                </a:solidFill>
                <a:effectLst/>
                <a:latin typeface="BlinkMacSystemFont"/>
              </a:rPr>
              <a:t> </a:t>
            </a:r>
            <a:r>
              <a:rPr kumimoji="0" lang="en-US" altLang="en-US" sz="900" b="0" i="0" u="none" strike="noStrike" cap="none" normalizeH="0" baseline="30000" dirty="0">
                <a:ln>
                  <a:noFill/>
                </a:ln>
                <a:solidFill>
                  <a:srgbClr val="323A45"/>
                </a:solidFill>
                <a:effectLst/>
                <a:latin typeface="BlinkMacSystemFont"/>
                <a:hlinkClick r:id="rId4" tooltip="Department of Surgery, Mayo Clinic, Rochester, MN, 55905, USA."/>
              </a:rPr>
              <a:t>1</a:t>
            </a:r>
            <a:r>
              <a:rPr kumimoji="0" lang="en-US" altLang="en-US" sz="1200" b="0" i="0" u="none" strike="noStrike" cap="none" normalizeH="0" baseline="0" dirty="0">
                <a:ln>
                  <a:noFill/>
                </a:ln>
                <a:solidFill>
                  <a:srgbClr val="5B616B"/>
                </a:solidFill>
                <a:effectLst/>
                <a:latin typeface="BlinkMacSystemFont"/>
              </a:rPr>
              <a:t>, </a:t>
            </a:r>
            <a:r>
              <a:rPr kumimoji="0" lang="en-US" altLang="en-US" sz="1200" b="0" i="0" u="none" strike="noStrike" cap="none" normalizeH="0" baseline="0" dirty="0">
                <a:ln>
                  <a:noFill/>
                </a:ln>
                <a:solidFill>
                  <a:srgbClr val="0071BC"/>
                </a:solidFill>
                <a:effectLst/>
                <a:latin typeface="BlinkMacSystemFont"/>
                <a:hlinkClick r:id="rId5"/>
              </a:rPr>
              <a:t>Andre F Teixeira</a:t>
            </a:r>
            <a:r>
              <a:rPr kumimoji="0" lang="en-US" altLang="en-US" sz="900" b="0" i="0" u="none" strike="noStrike" cap="none" normalizeH="0" baseline="30000" dirty="0">
                <a:ln>
                  <a:noFill/>
                </a:ln>
                <a:solidFill>
                  <a:srgbClr val="5B616B"/>
                </a:solidFill>
                <a:effectLst/>
                <a:latin typeface="BlinkMacSystemFont"/>
              </a:rPr>
              <a:t> </a:t>
            </a:r>
            <a:r>
              <a:rPr kumimoji="0" lang="en-US" altLang="en-US" sz="900" b="0" i="0" u="none" strike="noStrike" cap="none" normalizeH="0" baseline="30000" dirty="0">
                <a:ln>
                  <a:noFill/>
                </a:ln>
                <a:solidFill>
                  <a:srgbClr val="323A45"/>
                </a:solidFill>
                <a:effectLst/>
                <a:latin typeface="BlinkMacSystemFont"/>
                <a:hlinkClick r:id="rId6" tooltip="Department of Bariatric Surgery, Orlando Regional Medical Center, Orlando Health, 89 W Copeland Dr., 1st Floor, Orlando, FL, USA."/>
              </a:rPr>
              <a:t>2</a:t>
            </a:r>
            <a:r>
              <a:rPr kumimoji="0" lang="en-US" altLang="en-US" sz="1200" b="0" i="0" u="none" strike="noStrike" cap="none" normalizeH="0" baseline="0" dirty="0">
                <a:ln>
                  <a:noFill/>
                </a:ln>
                <a:solidFill>
                  <a:srgbClr val="5B616B"/>
                </a:solidFill>
                <a:effectLst/>
                <a:latin typeface="BlinkMacSystemFont"/>
              </a:rPr>
              <a:t>, </a:t>
            </a:r>
            <a:r>
              <a:rPr kumimoji="0" lang="en-US" altLang="en-US" sz="1200" b="0" i="0" u="none" strike="noStrike" cap="none" normalizeH="0" baseline="0" dirty="0">
                <a:ln>
                  <a:noFill/>
                </a:ln>
                <a:solidFill>
                  <a:srgbClr val="0071BC"/>
                </a:solidFill>
                <a:effectLst/>
                <a:latin typeface="BlinkMacSystemFont"/>
                <a:hlinkClick r:id="rId7"/>
              </a:rPr>
              <a:t>Amit Surve</a:t>
            </a:r>
            <a:r>
              <a:rPr kumimoji="0" lang="en-US" altLang="en-US" sz="900" b="0" i="0" u="none" strike="noStrike" cap="none" normalizeH="0" baseline="30000" dirty="0">
                <a:ln>
                  <a:noFill/>
                </a:ln>
                <a:solidFill>
                  <a:srgbClr val="5B616B"/>
                </a:solidFill>
                <a:effectLst/>
                <a:latin typeface="BlinkMacSystemFont"/>
              </a:rPr>
              <a:t> </a:t>
            </a:r>
            <a:r>
              <a:rPr kumimoji="0" lang="en-US" altLang="en-US" sz="900" b="0" i="0" u="none" strike="noStrike" cap="none" normalizeH="0" baseline="30000" dirty="0">
                <a:ln>
                  <a:noFill/>
                </a:ln>
                <a:solidFill>
                  <a:srgbClr val="323A45"/>
                </a:solidFill>
                <a:effectLst/>
                <a:latin typeface="BlinkMacSystemFont"/>
                <a:hlinkClick r:id="rId8" tooltip="Bariatric Medicine Institute, 1046 East 100 South, Salt Lake City, UT, 84102, USA."/>
              </a:rPr>
              <a:t>3</a:t>
            </a:r>
            <a:r>
              <a:rPr kumimoji="0" lang="en-US" altLang="en-US" sz="1200" b="0" i="0" u="none" strike="noStrike" cap="none" normalizeH="0" baseline="0" dirty="0">
                <a:ln>
                  <a:noFill/>
                </a:ln>
                <a:solidFill>
                  <a:srgbClr val="5B616B"/>
                </a:solidFill>
                <a:effectLst/>
                <a:latin typeface="BlinkMacSystemFont"/>
              </a:rPr>
              <a:t>, </a:t>
            </a:r>
            <a:r>
              <a:rPr kumimoji="0" lang="en-US" altLang="en-US" sz="1200" b="0" i="0" u="none" strike="noStrike" cap="none" normalizeH="0" baseline="0" dirty="0">
                <a:ln>
                  <a:noFill/>
                </a:ln>
                <a:solidFill>
                  <a:srgbClr val="0071BC"/>
                </a:solidFill>
                <a:effectLst/>
                <a:latin typeface="BlinkMacSystemFont"/>
                <a:hlinkClick r:id="rId9"/>
              </a:rPr>
              <a:t>Romulo Lind</a:t>
            </a:r>
            <a:r>
              <a:rPr kumimoji="0" lang="en-US" altLang="en-US" sz="900" b="0" i="0" u="none" strike="noStrike" cap="none" normalizeH="0" baseline="30000" dirty="0">
                <a:ln>
                  <a:noFill/>
                </a:ln>
                <a:solidFill>
                  <a:srgbClr val="5B616B"/>
                </a:solidFill>
                <a:effectLst/>
                <a:latin typeface="BlinkMacSystemFont"/>
              </a:rPr>
              <a:t> </a:t>
            </a:r>
            <a:r>
              <a:rPr kumimoji="0" lang="en-US" altLang="en-US" sz="900" b="0" i="0" u="none" strike="noStrike" cap="none" normalizeH="0" baseline="30000" dirty="0">
                <a:ln>
                  <a:noFill/>
                </a:ln>
                <a:solidFill>
                  <a:srgbClr val="323A45"/>
                </a:solidFill>
                <a:effectLst/>
                <a:latin typeface="BlinkMacSystemFont"/>
                <a:hlinkClick r:id="rId6" tooltip="Department of Bariatric Surgery, Orlando Regional Medical Center, Orlando Health, 89 W Copeland Dr., 1st Floor, Orlando, FL, USA."/>
              </a:rPr>
              <a:t>2</a:t>
            </a:r>
            <a:r>
              <a:rPr kumimoji="0" lang="en-US" altLang="en-US" sz="1200" b="0" i="0" u="none" strike="noStrike" cap="none" normalizeH="0" baseline="0" dirty="0">
                <a:ln>
                  <a:noFill/>
                </a:ln>
                <a:solidFill>
                  <a:srgbClr val="5B616B"/>
                </a:solidFill>
                <a:effectLst/>
                <a:latin typeface="BlinkMacSystemFont"/>
              </a:rPr>
              <a:t>, </a:t>
            </a:r>
            <a:r>
              <a:rPr kumimoji="0" lang="en-US" altLang="en-US" sz="1200" b="0" i="0" u="none" strike="noStrike" cap="none" normalizeH="0" baseline="0" dirty="0">
                <a:ln>
                  <a:noFill/>
                </a:ln>
                <a:solidFill>
                  <a:srgbClr val="0071BC"/>
                </a:solidFill>
                <a:effectLst/>
                <a:latin typeface="BlinkMacSystemFont"/>
                <a:hlinkClick r:id="rId10"/>
              </a:rPr>
              <a:t>Muhammad A Jawad</a:t>
            </a:r>
            <a:r>
              <a:rPr kumimoji="0" lang="en-US" altLang="en-US" sz="900" b="0" i="0" u="none" strike="noStrike" cap="none" normalizeH="0" baseline="30000" dirty="0">
                <a:ln>
                  <a:noFill/>
                </a:ln>
                <a:solidFill>
                  <a:srgbClr val="5B616B"/>
                </a:solidFill>
                <a:effectLst/>
                <a:latin typeface="BlinkMacSystemFont"/>
              </a:rPr>
              <a:t> </a:t>
            </a:r>
            <a:r>
              <a:rPr kumimoji="0" lang="en-US" altLang="en-US" sz="900" b="0" i="0" u="none" strike="noStrike" cap="none" normalizeH="0" baseline="30000" dirty="0">
                <a:ln>
                  <a:noFill/>
                </a:ln>
                <a:solidFill>
                  <a:srgbClr val="323A45"/>
                </a:solidFill>
                <a:effectLst/>
                <a:latin typeface="BlinkMacSystemFont"/>
                <a:hlinkClick r:id="rId6" tooltip="Department of Bariatric Surgery, Orlando Regional Medical Center, Orlando Health, 89 W Copeland Dr., 1st Floor, Orlando, FL, USA."/>
              </a:rPr>
              <a:t>2</a:t>
            </a:r>
            <a:r>
              <a:rPr kumimoji="0" lang="en-US" altLang="en-US" sz="1200" b="0" i="0" u="none" strike="noStrike" cap="none" normalizeH="0" baseline="0" dirty="0">
                <a:ln>
                  <a:noFill/>
                </a:ln>
                <a:solidFill>
                  <a:srgbClr val="5B616B"/>
                </a:solidFill>
                <a:effectLst/>
                <a:latin typeface="BlinkMacSystemFont"/>
              </a:rPr>
              <a:t>, </a:t>
            </a:r>
            <a:r>
              <a:rPr kumimoji="0" lang="en-US" altLang="en-US" sz="1200" b="0" i="0" u="none" strike="noStrike" cap="none" normalizeH="0" baseline="0" dirty="0">
                <a:ln>
                  <a:noFill/>
                </a:ln>
                <a:solidFill>
                  <a:srgbClr val="0071BC"/>
                </a:solidFill>
                <a:effectLst/>
                <a:latin typeface="BlinkMacSystemFont"/>
                <a:hlinkClick r:id="rId11"/>
              </a:rPr>
              <a:t>Muhammad Ghanem</a:t>
            </a:r>
            <a:r>
              <a:rPr kumimoji="0" lang="en-US" altLang="en-US" sz="900" b="0" i="0" u="none" strike="noStrike" cap="none" normalizeH="0" baseline="30000" dirty="0">
                <a:ln>
                  <a:noFill/>
                </a:ln>
                <a:solidFill>
                  <a:srgbClr val="5B616B"/>
                </a:solidFill>
                <a:effectLst/>
                <a:latin typeface="BlinkMacSystemFont"/>
              </a:rPr>
              <a:t> </a:t>
            </a:r>
            <a:r>
              <a:rPr kumimoji="0" lang="en-US" altLang="en-US" sz="900" b="0" i="0" u="none" strike="noStrike" cap="none" normalizeH="0" baseline="30000" dirty="0">
                <a:ln>
                  <a:noFill/>
                </a:ln>
                <a:solidFill>
                  <a:srgbClr val="323A45"/>
                </a:solidFill>
                <a:effectLst/>
                <a:latin typeface="BlinkMacSystemFont"/>
                <a:hlinkClick r:id="rId6" tooltip="Department of Bariatric Surgery, Orlando Regional Medical Center, Orlando Health, 89 W Copeland Dr., 1st Floor, Orlando, FL, USA."/>
              </a:rPr>
              <a:t>2</a:t>
            </a:r>
            <a:r>
              <a:rPr kumimoji="0" lang="en-US" altLang="en-US" sz="1200" b="0" i="0" u="none" strike="noStrike" cap="none" normalizeH="0" baseline="0" dirty="0">
                <a:ln>
                  <a:noFill/>
                </a:ln>
                <a:solidFill>
                  <a:srgbClr val="5B616B"/>
                </a:solidFill>
                <a:effectLst/>
                <a:latin typeface="BlinkMacSystemFont"/>
              </a:rPr>
              <a:t>, </a:t>
            </a:r>
            <a:r>
              <a:rPr kumimoji="0" lang="en-US" altLang="en-US" sz="1200" b="0" i="0" u="none" strike="noStrike" cap="none" normalizeH="0" baseline="0" dirty="0">
                <a:ln>
                  <a:noFill/>
                </a:ln>
                <a:solidFill>
                  <a:srgbClr val="0071BC"/>
                </a:solidFill>
                <a:effectLst/>
                <a:latin typeface="BlinkMacSystemFont"/>
                <a:hlinkClick r:id="rId12"/>
              </a:rPr>
              <a:t>Kamal Abi Mosleh</a:t>
            </a:r>
            <a:r>
              <a:rPr kumimoji="0" lang="en-US" altLang="en-US" sz="900" b="0" i="0" u="none" strike="noStrike" cap="none" normalizeH="0" baseline="30000" dirty="0">
                <a:ln>
                  <a:noFill/>
                </a:ln>
                <a:solidFill>
                  <a:srgbClr val="5B616B"/>
                </a:solidFill>
                <a:effectLst/>
                <a:latin typeface="BlinkMacSystemFont"/>
              </a:rPr>
              <a:t> </a:t>
            </a:r>
            <a:r>
              <a:rPr kumimoji="0" lang="en-US" altLang="en-US" sz="900" b="0" i="0" u="none" strike="noStrike" cap="none" normalizeH="0" baseline="30000" dirty="0">
                <a:ln>
                  <a:noFill/>
                </a:ln>
                <a:solidFill>
                  <a:srgbClr val="323A45"/>
                </a:solidFill>
                <a:effectLst/>
                <a:latin typeface="BlinkMacSystemFont"/>
                <a:hlinkClick r:id="rId4" tooltip="Department of Surgery, Mayo Clinic, Rochester, MN, 55905, USA."/>
              </a:rPr>
              <a:t>1</a:t>
            </a:r>
            <a:r>
              <a:rPr kumimoji="0" lang="en-US" altLang="en-US" sz="1200" b="0" i="0" u="none" strike="noStrike" cap="none" normalizeH="0" baseline="0" dirty="0">
                <a:ln>
                  <a:noFill/>
                </a:ln>
                <a:solidFill>
                  <a:srgbClr val="5B616B"/>
                </a:solidFill>
                <a:effectLst/>
                <a:latin typeface="BlinkMacSystemFont"/>
              </a:rPr>
              <a:t>, </a:t>
            </a:r>
            <a:r>
              <a:rPr kumimoji="0" lang="en-US" altLang="en-US" sz="1200" b="0" i="0" u="none" strike="noStrike" cap="none" normalizeH="0" baseline="0" dirty="0">
                <a:ln>
                  <a:noFill/>
                </a:ln>
                <a:solidFill>
                  <a:srgbClr val="0071BC"/>
                </a:solidFill>
                <a:effectLst/>
                <a:latin typeface="BlinkMacSystemFont"/>
                <a:hlinkClick r:id="rId13"/>
              </a:rPr>
              <a:t>Michael L Kendrick</a:t>
            </a:r>
            <a:r>
              <a:rPr kumimoji="0" lang="en-US" altLang="en-US" sz="900" b="0" i="0" u="none" strike="noStrike" cap="none" normalizeH="0" baseline="30000" dirty="0">
                <a:ln>
                  <a:noFill/>
                </a:ln>
                <a:solidFill>
                  <a:srgbClr val="5B616B"/>
                </a:solidFill>
                <a:effectLst/>
                <a:latin typeface="BlinkMacSystemFont"/>
              </a:rPr>
              <a:t> </a:t>
            </a:r>
            <a:r>
              <a:rPr kumimoji="0" lang="en-US" altLang="en-US" sz="900" b="0" i="0" u="none" strike="noStrike" cap="none" normalizeH="0" baseline="30000" dirty="0">
                <a:ln>
                  <a:noFill/>
                </a:ln>
                <a:solidFill>
                  <a:srgbClr val="323A45"/>
                </a:solidFill>
                <a:effectLst/>
                <a:latin typeface="BlinkMacSystemFont"/>
                <a:hlinkClick r:id="rId4" tooltip="Department of Surgery, Mayo Clinic, Rochester, MN, 55905, USA."/>
              </a:rPr>
              <a:t>1</a:t>
            </a:r>
            <a:r>
              <a:rPr kumimoji="0" lang="en-US" altLang="en-US" sz="1200" b="0" i="0" u="none" strike="noStrike" cap="none" normalizeH="0" baseline="0" dirty="0">
                <a:ln>
                  <a:noFill/>
                </a:ln>
                <a:solidFill>
                  <a:srgbClr val="5B616B"/>
                </a:solidFill>
                <a:effectLst/>
                <a:latin typeface="BlinkMacSystemFont"/>
              </a:rPr>
              <a:t>, </a:t>
            </a:r>
            <a:r>
              <a:rPr kumimoji="0" lang="en-US" altLang="en-US" sz="1200" b="0" i="0" u="none" strike="noStrike" cap="none" normalizeH="0" baseline="0" dirty="0">
                <a:ln>
                  <a:noFill/>
                </a:ln>
                <a:solidFill>
                  <a:srgbClr val="0071BC"/>
                </a:solidFill>
                <a:effectLst/>
                <a:latin typeface="BlinkMacSystemFont"/>
                <a:hlinkClick r:id="rId14"/>
              </a:rPr>
              <a:t>Daniel Cottam</a:t>
            </a:r>
            <a:r>
              <a:rPr kumimoji="0" lang="en-US" altLang="en-US" sz="900" b="0" i="0" u="none" strike="noStrike" cap="none" normalizeH="0" baseline="30000" dirty="0">
                <a:ln>
                  <a:noFill/>
                </a:ln>
                <a:solidFill>
                  <a:srgbClr val="5B616B"/>
                </a:solidFill>
                <a:effectLst/>
                <a:latin typeface="BlinkMacSystemFont"/>
              </a:rPr>
              <a:t> </a:t>
            </a:r>
            <a:r>
              <a:rPr kumimoji="0" lang="en-US" altLang="en-US" sz="900" b="0" i="0" u="none" strike="noStrike" cap="none" normalizeH="0" baseline="30000" dirty="0">
                <a:ln>
                  <a:noFill/>
                </a:ln>
                <a:solidFill>
                  <a:srgbClr val="323A45"/>
                </a:solidFill>
                <a:effectLst/>
                <a:latin typeface="BlinkMacSystemFont"/>
                <a:hlinkClick r:id="rId8" tooltip="Bariatric Medicine Institute, 1046 East 100 South, Salt Lake City, UT, 84102, USA."/>
              </a:rPr>
              <a:t>3</a:t>
            </a:r>
            <a:r>
              <a:rPr kumimoji="0" lang="en-US" altLang="en-US" sz="1200" b="0" i="0" u="none" strike="noStrike" cap="none" normalizeH="0" baseline="0" dirty="0">
                <a:ln>
                  <a:noFill/>
                </a:ln>
                <a:solidFill>
                  <a:srgbClr val="5B616B"/>
                </a:solidFill>
                <a:effectLst/>
                <a:latin typeface="BlinkMacSystemFont"/>
              </a:rPr>
              <a:t>, </a:t>
            </a:r>
            <a:r>
              <a:rPr kumimoji="0" lang="en-US" altLang="en-US" sz="1200" b="0" i="0" u="none" strike="noStrike" cap="none" normalizeH="0" baseline="0" dirty="0">
                <a:ln>
                  <a:noFill/>
                </a:ln>
                <a:solidFill>
                  <a:srgbClr val="0071BC"/>
                </a:solidFill>
                <a:effectLst/>
                <a:latin typeface="BlinkMacSystemFont"/>
                <a:hlinkClick r:id="rId15"/>
              </a:rPr>
              <a:t>Omar M Ghanem</a:t>
            </a:r>
            <a:r>
              <a:rPr kumimoji="0" lang="en-US" altLang="en-US" sz="900" b="0" i="0" u="none" strike="noStrike" cap="none" normalizeH="0" baseline="30000" dirty="0">
                <a:ln>
                  <a:noFill/>
                </a:ln>
                <a:solidFill>
                  <a:srgbClr val="5B616B"/>
                </a:solidFill>
                <a:effectLst/>
                <a:latin typeface="BlinkMacSystemFont"/>
              </a:rPr>
              <a:t> </a:t>
            </a:r>
            <a:r>
              <a:rPr kumimoji="0" lang="en-US" altLang="en-US" sz="900" b="0" i="0" u="none" strike="noStrike" cap="none" normalizeH="0" baseline="30000" dirty="0">
                <a:ln>
                  <a:noFill/>
                </a:ln>
                <a:solidFill>
                  <a:srgbClr val="323A45"/>
                </a:solidFill>
                <a:effectLst/>
                <a:latin typeface="BlinkMacSystemFont"/>
                <a:hlinkClick r:id="rId16" tooltip="Department of Surgery, Mayo Clinic, Rochester, MN, 55905, USA. ghanem.omar@mayo.edu."/>
              </a:rPr>
              <a:t>4</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rgbClr val="00B0F0"/>
                </a:solidFill>
                <a:latin typeface="BlinkMacSystemFont"/>
              </a:rPr>
              <a:t>Surg End 2024 May</a:t>
            </a:r>
            <a:endParaRPr kumimoji="0" lang="en-US" altLang="en-US" sz="1800" b="0" i="0" u="none" strike="noStrike" cap="none" normalizeH="0" baseline="0" dirty="0">
              <a:ln>
                <a:noFill/>
              </a:ln>
              <a:solidFill>
                <a:srgbClr val="00B0F0"/>
              </a:solidFill>
              <a:effectLst/>
              <a:latin typeface="Arial" panose="020B0604020202020204" pitchFamily="34" charset="0"/>
            </a:endParaRPr>
          </a:p>
        </p:txBody>
      </p:sp>
      <p:sp>
        <p:nvSpPr>
          <p:cNvPr id="8" name="CasellaDiTesto 7">
            <a:extLst>
              <a:ext uri="{FF2B5EF4-FFF2-40B4-BE49-F238E27FC236}">
                <a16:creationId xmlns:a16="http://schemas.microsoft.com/office/drawing/2014/main" id="{070A5DC2-DFE7-739A-498F-A7BCD795F480}"/>
              </a:ext>
            </a:extLst>
          </p:cNvPr>
          <p:cNvSpPr txBox="1"/>
          <p:nvPr/>
        </p:nvSpPr>
        <p:spPr>
          <a:xfrm>
            <a:off x="968907" y="2368877"/>
            <a:ext cx="11223093" cy="3785652"/>
          </a:xfrm>
          <a:prstGeom prst="rect">
            <a:avLst/>
          </a:prstGeom>
          <a:solidFill>
            <a:schemeClr val="accent2">
              <a:lumMod val="20000"/>
              <a:lumOff val="80000"/>
            </a:schemeClr>
          </a:solidFill>
        </p:spPr>
        <p:txBody>
          <a:bodyPr wrap="square">
            <a:spAutoFit/>
          </a:bodyPr>
          <a:lstStyle/>
          <a:p>
            <a:pPr algn="l">
              <a:buNone/>
            </a:pPr>
            <a:r>
              <a:rPr lang="en-GB" sz="2000" b="1" i="0" dirty="0">
                <a:solidFill>
                  <a:srgbClr val="212121"/>
                </a:solidFill>
                <a:effectLst/>
                <a:latin typeface="BlinkMacSystemFont"/>
              </a:rPr>
              <a:t>Results: </a:t>
            </a:r>
            <a:r>
              <a:rPr lang="en-GB" sz="2000" b="0" i="0" dirty="0">
                <a:solidFill>
                  <a:srgbClr val="212121"/>
                </a:solidFill>
                <a:effectLst/>
                <a:latin typeface="BlinkMacSystemFont"/>
              </a:rPr>
              <a:t>A total of </a:t>
            </a:r>
            <a:r>
              <a:rPr lang="en-GB" sz="2000" b="0" i="0" dirty="0">
                <a:solidFill>
                  <a:srgbClr val="00B0F0"/>
                </a:solidFill>
                <a:effectLst/>
                <a:latin typeface="BlinkMacSystemFont"/>
              </a:rPr>
              <a:t>968 </a:t>
            </a:r>
            <a:r>
              <a:rPr lang="en-GB" sz="2000" b="0" i="0" dirty="0">
                <a:solidFill>
                  <a:srgbClr val="212121"/>
                </a:solidFill>
                <a:effectLst/>
                <a:latin typeface="BlinkMacSystemFont"/>
              </a:rPr>
              <a:t>patients (343 RYGB and 625 SADI-S; 68.3% female, age 42.9 ± 12.1 years; BMI 57.3 ± 6.7 kg/m</a:t>
            </a:r>
            <a:r>
              <a:rPr lang="en-GB" sz="2000" b="0" i="0" baseline="30000" dirty="0">
                <a:solidFill>
                  <a:srgbClr val="212121"/>
                </a:solidFill>
                <a:effectLst/>
                <a:latin typeface="BlinkMacSystemFont"/>
              </a:rPr>
              <a:t>2</a:t>
            </a:r>
            <a:r>
              <a:rPr lang="en-GB" sz="2000" b="0" i="0" dirty="0">
                <a:solidFill>
                  <a:srgbClr val="212121"/>
                </a:solidFill>
                <a:effectLst/>
                <a:latin typeface="BlinkMacSystemFont"/>
              </a:rPr>
              <a:t>) with a mean follow-up of 3.6 ± 3.6 years were included. Patients who underwent RYGB were older, more likely to be female, and have a higher rate of sleep </a:t>
            </a:r>
            <a:r>
              <a:rPr lang="en-GB" sz="2000" b="0" i="0" dirty="0" err="1">
                <a:solidFill>
                  <a:srgbClr val="212121"/>
                </a:solidFill>
                <a:effectLst/>
                <a:latin typeface="BlinkMacSystemFont"/>
              </a:rPr>
              <a:t>apnea</a:t>
            </a:r>
            <a:r>
              <a:rPr lang="en-GB" sz="2000" b="0" i="0" dirty="0">
                <a:solidFill>
                  <a:srgbClr val="212121"/>
                </a:solidFill>
                <a:effectLst/>
                <a:latin typeface="BlinkMacSystemFont"/>
              </a:rPr>
              <a:t> (p &lt; 0.001), hypertension (p = 0.015), </a:t>
            </a:r>
            <a:r>
              <a:rPr lang="en-GB" sz="2000" b="0" i="0" dirty="0" err="1">
                <a:solidFill>
                  <a:srgbClr val="212121"/>
                </a:solidFill>
                <a:effectLst/>
                <a:latin typeface="BlinkMacSystemFont"/>
              </a:rPr>
              <a:t>dyslipidemia</a:t>
            </a:r>
            <a:r>
              <a:rPr lang="en-GB" sz="2000" b="0" i="0" dirty="0">
                <a:solidFill>
                  <a:srgbClr val="212121"/>
                </a:solidFill>
                <a:effectLst/>
                <a:latin typeface="BlinkMacSystemFont"/>
              </a:rPr>
              <a:t> (p &lt; 0.001), and type 2 diabetes (p = 0.016) at baseline. The rate of bariatric surgery-specific complications was lower after SADI-S compared to RYGB. We reported no bariatric surgery related deaths after 1 year following both procedures. SADI-S demonstrated statistically higher and sustained weight loss at each time interval compared to RYGB (p &lt; 0.001) even after controlling for multiple confounders. Lastly, the rate of surgical non-responders was lower in the SADI-S cohort.</a:t>
            </a:r>
          </a:p>
          <a:p>
            <a:pPr algn="l">
              <a:buNone/>
            </a:pPr>
            <a:r>
              <a:rPr lang="en-GB" sz="2000" b="1" i="0" dirty="0">
                <a:solidFill>
                  <a:srgbClr val="212121"/>
                </a:solidFill>
                <a:effectLst/>
                <a:latin typeface="BlinkMacSystemFont"/>
              </a:rPr>
              <a:t>Conclusions: </a:t>
            </a:r>
            <a:r>
              <a:rPr lang="en-GB" sz="2000" b="0" i="0" dirty="0">
                <a:solidFill>
                  <a:srgbClr val="212121"/>
                </a:solidFill>
                <a:effectLst/>
                <a:latin typeface="BlinkMacSystemFont"/>
              </a:rPr>
              <a:t>In our cohort, SADI-S was associated with higher and sustained weight-loss results compared to RYGB. Comorbidity resolution was also higher after SADI-S. Both procedures demonstrate a similar safety profile. Further studies are required to validate the long-term safety of SADI-S compared to other bariatric procedures.</a:t>
            </a:r>
          </a:p>
        </p:txBody>
      </p:sp>
      <p:sp>
        <p:nvSpPr>
          <p:cNvPr id="2" name="Rettangolo con angoli arrotondati 1">
            <a:extLst>
              <a:ext uri="{FF2B5EF4-FFF2-40B4-BE49-F238E27FC236}">
                <a16:creationId xmlns:a16="http://schemas.microsoft.com/office/drawing/2014/main" id="{5E5EBF7E-CAEB-41DD-6264-AEAA4E5C19A1}"/>
              </a:ext>
            </a:extLst>
          </p:cNvPr>
          <p:cNvSpPr/>
          <p:nvPr/>
        </p:nvSpPr>
        <p:spPr>
          <a:xfrm>
            <a:off x="4345021" y="2425430"/>
            <a:ext cx="1024647" cy="272374"/>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ttangolo con angoli arrotondati 2">
            <a:extLst>
              <a:ext uri="{FF2B5EF4-FFF2-40B4-BE49-F238E27FC236}">
                <a16:creationId xmlns:a16="http://schemas.microsoft.com/office/drawing/2014/main" id="{E3F5B1CF-81D2-FAB0-AD5E-7CB3BBDDB00C}"/>
              </a:ext>
            </a:extLst>
          </p:cNvPr>
          <p:cNvSpPr/>
          <p:nvPr/>
        </p:nvSpPr>
        <p:spPr>
          <a:xfrm>
            <a:off x="5804172" y="2425430"/>
            <a:ext cx="1258109" cy="272374"/>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ttore diritto 5">
            <a:extLst>
              <a:ext uri="{FF2B5EF4-FFF2-40B4-BE49-F238E27FC236}">
                <a16:creationId xmlns:a16="http://schemas.microsoft.com/office/drawing/2014/main" id="{92EFF00D-F7F7-8EE5-F303-10ED3C91FD9C}"/>
              </a:ext>
            </a:extLst>
          </p:cNvPr>
          <p:cNvCxnSpPr>
            <a:cxnSpLocks/>
          </p:cNvCxnSpPr>
          <p:nvPr/>
        </p:nvCxnSpPr>
        <p:spPr>
          <a:xfrm>
            <a:off x="2457855" y="5110264"/>
            <a:ext cx="843712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Connettore diritto 4">
            <a:extLst>
              <a:ext uri="{FF2B5EF4-FFF2-40B4-BE49-F238E27FC236}">
                <a16:creationId xmlns:a16="http://schemas.microsoft.com/office/drawing/2014/main" id="{13A0528C-5138-CC76-305C-B16EE8310873}"/>
              </a:ext>
            </a:extLst>
          </p:cNvPr>
          <p:cNvCxnSpPr>
            <a:cxnSpLocks/>
          </p:cNvCxnSpPr>
          <p:nvPr/>
        </p:nvCxnSpPr>
        <p:spPr>
          <a:xfrm>
            <a:off x="2020111" y="5418306"/>
            <a:ext cx="5314544"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56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2ABF48B-B9D9-FC05-2828-FCDEFBE3C6C5}"/>
              </a:ext>
            </a:extLst>
          </p:cNvPr>
          <p:cNvSpPr txBox="1"/>
          <p:nvPr/>
        </p:nvSpPr>
        <p:spPr>
          <a:xfrm>
            <a:off x="420490" y="1178550"/>
            <a:ext cx="11146336" cy="754053"/>
          </a:xfrm>
          <a:prstGeom prst="rect">
            <a:avLst/>
          </a:prstGeom>
          <a:solidFill>
            <a:schemeClr val="bg1"/>
          </a:solidFill>
        </p:spPr>
        <p:txBody>
          <a:bodyPr wrap="square">
            <a:spAutoFit/>
          </a:bodyPr>
          <a:lstStyle/>
          <a:p>
            <a:pPr algn="l">
              <a:buNone/>
            </a:pPr>
            <a:r>
              <a:rPr lang="en-GB" sz="1100" b="1" i="0" dirty="0">
                <a:solidFill>
                  <a:srgbClr val="212121"/>
                </a:solidFill>
                <a:effectLst/>
                <a:latin typeface="Merriweather" panose="00000500000000000000" pitchFamily="2" charset="0"/>
              </a:rPr>
              <a:t>Efficacy and safety of single-anastomosis </a:t>
            </a:r>
            <a:r>
              <a:rPr lang="en-GB" sz="1100" b="1" i="0" dirty="0" err="1">
                <a:solidFill>
                  <a:srgbClr val="212121"/>
                </a:solidFill>
                <a:effectLst/>
                <a:latin typeface="Merriweather" panose="00000500000000000000" pitchFamily="2" charset="0"/>
              </a:rPr>
              <a:t>duodeno</a:t>
            </a:r>
            <a:r>
              <a:rPr lang="en-GB" sz="1100" b="1" i="0" dirty="0">
                <a:solidFill>
                  <a:srgbClr val="212121"/>
                </a:solidFill>
                <a:effectLst/>
                <a:latin typeface="Merriweather" panose="00000500000000000000" pitchFamily="2" charset="0"/>
              </a:rPr>
              <a:t>-ileal bypass with sleeve gastrectomy versus Roux-en-Y gastric bypass in France (SADISLEEVE): results of a randomised, open-label, superiority trial at 2 years of follow-up</a:t>
            </a:r>
          </a:p>
          <a:p>
            <a:pPr algn="l">
              <a:buNone/>
            </a:pPr>
            <a:r>
              <a:rPr lang="en-GB" sz="1000" b="0" i="0" u="none" strike="noStrike" dirty="0">
                <a:solidFill>
                  <a:srgbClr val="0071BC"/>
                </a:solidFill>
                <a:effectLst/>
                <a:latin typeface="BlinkMacSystemFont"/>
                <a:hlinkClick r:id="rId2"/>
              </a:rPr>
              <a:t>Maud Robert</a:t>
            </a:r>
            <a:r>
              <a:rPr lang="en-GB" sz="1000" b="0" i="0" baseline="30000" dirty="0">
                <a:solidFill>
                  <a:srgbClr val="5B616B"/>
                </a:solidFill>
                <a:effectLst/>
                <a:latin typeface="BlinkMacSystemFont"/>
              </a:rPr>
              <a:t> </a:t>
            </a:r>
            <a:r>
              <a:rPr lang="en-GB" sz="1000" b="0" i="0" u="none" strike="noStrike" baseline="30000" dirty="0">
                <a:solidFill>
                  <a:srgbClr val="323A45"/>
                </a:solidFill>
                <a:effectLst/>
                <a:latin typeface="BlinkMacSystemFont"/>
                <a:hlinkClick r:id="rId3" tooltip="Department of Digestive and Bariatric Surgery, Hospices Civils de Lyon, Hôpital Edouard Herriot, Lyon, France; Université Lyon 1, Lyon, France; CarMeN Lab INSERM 1060, Lyon, France."/>
              </a:rPr>
              <a:t>1</a:t>
            </a:r>
            <a:r>
              <a:rPr lang="en-GB" sz="1000" b="0" i="0" dirty="0">
                <a:solidFill>
                  <a:srgbClr val="5B616B"/>
                </a:solidFill>
                <a:effectLst/>
                <a:latin typeface="BlinkMacSystemFont"/>
              </a:rPr>
              <a:t>, </a:t>
            </a:r>
            <a:r>
              <a:rPr lang="en-GB" sz="1000" b="0" i="0" u="none" strike="noStrike" dirty="0">
                <a:solidFill>
                  <a:srgbClr val="0071BC"/>
                </a:solidFill>
                <a:effectLst/>
                <a:latin typeface="BlinkMacSystemFont"/>
                <a:hlinkClick r:id="rId4"/>
              </a:rPr>
              <a:t>Tigran Poghosyan</a:t>
            </a:r>
            <a:r>
              <a:rPr lang="en-GB" sz="1000" b="0" i="0" baseline="30000" dirty="0">
                <a:solidFill>
                  <a:srgbClr val="5B616B"/>
                </a:solidFill>
                <a:effectLst/>
                <a:latin typeface="BlinkMacSystemFont"/>
              </a:rPr>
              <a:t> </a:t>
            </a:r>
            <a:r>
              <a:rPr lang="en-GB" sz="1000" b="0" i="0" u="none" strike="noStrike" baseline="30000" dirty="0">
                <a:solidFill>
                  <a:srgbClr val="323A45"/>
                </a:solidFill>
                <a:effectLst/>
                <a:latin typeface="BlinkMacSystemFont"/>
                <a:hlinkClick r:id="rId5" tooltip="Department of Digestive, Oncologic and Bariatric Surgery, Assistance Publique-Hôpitaux de Paris - Hôpital Bichat - Claude-Bernard, Paris, France; Université Paris Cité, INSERM UMRS 1149, Paris, France."/>
              </a:rPr>
              <a:t>2</a:t>
            </a:r>
            <a:r>
              <a:rPr lang="en-GB" sz="1000" b="0" i="0" dirty="0">
                <a:solidFill>
                  <a:srgbClr val="5B616B"/>
                </a:solidFill>
                <a:effectLst/>
                <a:latin typeface="BlinkMacSystemFont"/>
              </a:rPr>
              <a:t>, </a:t>
            </a:r>
            <a:r>
              <a:rPr lang="en-GB" sz="1000" b="0" i="0" u="none" strike="noStrike" dirty="0">
                <a:solidFill>
                  <a:srgbClr val="0071BC"/>
                </a:solidFill>
                <a:effectLst/>
                <a:latin typeface="BlinkMacSystemFont"/>
                <a:hlinkClick r:id="rId6"/>
              </a:rPr>
              <a:t>Nicolas Romain-</a:t>
            </a:r>
            <a:r>
              <a:rPr lang="en-GB" sz="1000" b="0" i="0" u="none" strike="noStrike" dirty="0" err="1">
                <a:solidFill>
                  <a:srgbClr val="0071BC"/>
                </a:solidFill>
                <a:effectLst/>
                <a:latin typeface="BlinkMacSystemFont"/>
                <a:hlinkClick r:id="rId6"/>
              </a:rPr>
              <a:t>Scelle</a:t>
            </a:r>
            <a:r>
              <a:rPr lang="en-GB" sz="1000" b="0" i="0" baseline="30000" dirty="0">
                <a:solidFill>
                  <a:srgbClr val="5B616B"/>
                </a:solidFill>
                <a:effectLst/>
                <a:latin typeface="BlinkMacSystemFont"/>
              </a:rPr>
              <a:t> </a:t>
            </a:r>
            <a:r>
              <a:rPr lang="en-GB" sz="1000" b="0" i="0" u="none" strike="noStrike" baseline="30000" dirty="0">
                <a:solidFill>
                  <a:srgbClr val="323A45"/>
                </a:solidFill>
                <a:effectLst/>
                <a:latin typeface="BlinkMacSystemFont"/>
                <a:hlinkClick r:id="rId7" tooltip="Biostatistics Department, Hospices Civils de Lyon, Centre Hospitalier Lyon Sud, Lyon, France; Université Lyon 1, Lyon, France."/>
              </a:rPr>
              <a:t>3</a:t>
            </a:r>
            <a:r>
              <a:rPr lang="en-GB" sz="1000" b="0" i="0" dirty="0">
                <a:solidFill>
                  <a:srgbClr val="5B616B"/>
                </a:solidFill>
                <a:effectLst/>
                <a:latin typeface="BlinkMacSystemFont"/>
              </a:rPr>
              <a:t>, </a:t>
            </a:r>
            <a:r>
              <a:rPr lang="en-GB" sz="1000" b="0" i="0" u="none" strike="noStrike" dirty="0">
                <a:solidFill>
                  <a:srgbClr val="0071BC"/>
                </a:solidFill>
                <a:effectLst/>
                <a:latin typeface="BlinkMacSystemFont"/>
                <a:hlinkClick r:id="rId8"/>
              </a:rPr>
              <a:t>Sebastien </a:t>
            </a:r>
            <a:r>
              <a:rPr lang="en-GB" sz="1000" b="0" i="0" u="none" strike="noStrike" dirty="0" err="1">
                <a:solidFill>
                  <a:srgbClr val="0071BC"/>
                </a:solidFill>
                <a:effectLst/>
                <a:latin typeface="BlinkMacSystemFont"/>
                <a:hlinkClick r:id="rId8"/>
              </a:rPr>
              <a:t>Czernichow</a:t>
            </a:r>
            <a:r>
              <a:rPr lang="en-GB" sz="1000" b="0" i="0" baseline="30000" dirty="0">
                <a:solidFill>
                  <a:srgbClr val="5B616B"/>
                </a:solidFill>
                <a:effectLst/>
                <a:latin typeface="BlinkMacSystemFont"/>
              </a:rPr>
              <a:t> </a:t>
            </a:r>
            <a:r>
              <a:rPr lang="en-GB" sz="1000" b="0" i="0" u="none" strike="noStrike" baseline="30000" dirty="0">
                <a:solidFill>
                  <a:srgbClr val="323A45"/>
                </a:solidFill>
                <a:effectLst/>
                <a:latin typeface="BlinkMacSystemFont"/>
                <a:hlinkClick r:id="rId9" tooltip="Department of Nutrition, Hôpital Européen Georges Pompidou, Assistance Publique-Hôpitaux de Paris, Paris, France; Université Paris Cité, Paris, France."/>
              </a:rPr>
              <a:t>4</a:t>
            </a:r>
            <a:r>
              <a:rPr lang="en-GB" sz="1000" b="0" i="0" dirty="0">
                <a:solidFill>
                  <a:srgbClr val="5B616B"/>
                </a:solidFill>
                <a:effectLst/>
                <a:latin typeface="BlinkMacSystemFont"/>
              </a:rPr>
              <a:t>, </a:t>
            </a:r>
            <a:r>
              <a:rPr lang="en-GB" sz="1000" b="0" i="0" u="none" strike="noStrike" dirty="0">
                <a:solidFill>
                  <a:srgbClr val="0071BC"/>
                </a:solidFill>
                <a:effectLst/>
                <a:latin typeface="BlinkMacSystemFont"/>
                <a:hlinkClick r:id="rId10"/>
              </a:rPr>
              <a:t>Dominique Delaunay</a:t>
            </a:r>
            <a:r>
              <a:rPr lang="en-GB" sz="1000" b="0" i="0" baseline="30000" dirty="0">
                <a:solidFill>
                  <a:srgbClr val="5B616B"/>
                </a:solidFill>
                <a:effectLst/>
                <a:latin typeface="BlinkMacSystemFont"/>
              </a:rPr>
              <a:t> </a:t>
            </a:r>
            <a:r>
              <a:rPr lang="en-GB" sz="1000" b="0" i="0" u="none" strike="noStrike" baseline="30000" dirty="0">
                <a:solidFill>
                  <a:srgbClr val="323A45"/>
                </a:solidFill>
                <a:effectLst/>
                <a:latin typeface="BlinkMacSystemFont"/>
                <a:hlinkClick r:id="rId11" tooltip="Department of Digestive and Bariatric Surgery, Hospices Civils de Lyon, Hôpital Edouard Herriot, Lyon, France."/>
              </a:rPr>
              <a:t>5</a:t>
            </a:r>
            <a:r>
              <a:rPr lang="en-GB" sz="1000" b="0" i="0" dirty="0">
                <a:solidFill>
                  <a:srgbClr val="5B616B"/>
                </a:solidFill>
                <a:effectLst/>
                <a:latin typeface="BlinkMacSystemFont"/>
              </a:rPr>
              <a:t>, </a:t>
            </a:r>
            <a:r>
              <a:rPr lang="en-GB" sz="1000" b="0" i="0" u="none" strike="noStrike" dirty="0">
                <a:solidFill>
                  <a:srgbClr val="0071BC"/>
                </a:solidFill>
                <a:effectLst/>
                <a:latin typeface="BlinkMacSystemFont"/>
                <a:hlinkClick r:id="rId12"/>
              </a:rPr>
              <a:t>Adrien </a:t>
            </a:r>
            <a:r>
              <a:rPr lang="en-GB" sz="1000" b="0" i="0" u="none" strike="noStrike" dirty="0" err="1">
                <a:solidFill>
                  <a:srgbClr val="0071BC"/>
                </a:solidFill>
                <a:effectLst/>
                <a:latin typeface="BlinkMacSystemFont"/>
                <a:hlinkClick r:id="rId12"/>
              </a:rPr>
              <a:t>Sterkers</a:t>
            </a:r>
            <a:r>
              <a:rPr lang="en-GB" sz="1000" b="0" i="0" baseline="30000" dirty="0">
                <a:solidFill>
                  <a:srgbClr val="5B616B"/>
                </a:solidFill>
                <a:effectLst/>
                <a:latin typeface="BlinkMacSystemFont"/>
              </a:rPr>
              <a:t> </a:t>
            </a:r>
            <a:r>
              <a:rPr lang="en-GB" sz="1000" b="0" i="0" u="none" strike="noStrike" baseline="30000" dirty="0">
                <a:solidFill>
                  <a:srgbClr val="323A45"/>
                </a:solidFill>
                <a:effectLst/>
                <a:latin typeface="BlinkMacSystemFont"/>
                <a:hlinkClick r:id="rId13" tooltip="Department of Digestive, Hepatobiliary Surgery, Centre Hospitalier Privé Saint Grégoire, Saint Grégoire, France."/>
              </a:rPr>
              <a:t>6</a:t>
            </a:r>
            <a:r>
              <a:rPr lang="en-GB" sz="1000" b="0" i="0" dirty="0">
                <a:solidFill>
                  <a:srgbClr val="5B616B"/>
                </a:solidFill>
                <a:effectLst/>
                <a:latin typeface="BlinkMacSystemFont"/>
              </a:rPr>
              <a:t>, </a:t>
            </a:r>
            <a:r>
              <a:rPr lang="en-GB" sz="1000" b="0" i="0" u="none" strike="noStrike" dirty="0" err="1">
                <a:solidFill>
                  <a:srgbClr val="0071BC"/>
                </a:solidFill>
                <a:effectLst/>
                <a:latin typeface="BlinkMacSystemFont"/>
                <a:hlinkClick r:id="rId14"/>
              </a:rPr>
              <a:t>Litavan</a:t>
            </a:r>
            <a:r>
              <a:rPr lang="en-GB" sz="1000" b="0" i="0" u="none" strike="noStrike" dirty="0">
                <a:solidFill>
                  <a:srgbClr val="0071BC"/>
                </a:solidFill>
                <a:effectLst/>
                <a:latin typeface="BlinkMacSystemFont"/>
                <a:hlinkClick r:id="rId14"/>
              </a:rPr>
              <a:t> </a:t>
            </a:r>
            <a:r>
              <a:rPr lang="en-GB" sz="1000" b="0" i="0" u="none" strike="noStrike" dirty="0" err="1">
                <a:solidFill>
                  <a:srgbClr val="0071BC"/>
                </a:solidFill>
                <a:effectLst/>
                <a:latin typeface="BlinkMacSystemFont"/>
                <a:hlinkClick r:id="rId14"/>
              </a:rPr>
              <a:t>Khamphommala</a:t>
            </a:r>
            <a:r>
              <a:rPr lang="en-GB" sz="1000" b="0" i="0" baseline="30000" dirty="0">
                <a:solidFill>
                  <a:srgbClr val="5B616B"/>
                </a:solidFill>
                <a:effectLst/>
                <a:latin typeface="BlinkMacSystemFont"/>
              </a:rPr>
              <a:t> </a:t>
            </a:r>
            <a:r>
              <a:rPr lang="en-GB" sz="1000" b="0" i="0" u="none" strike="noStrike" baseline="30000" dirty="0">
                <a:solidFill>
                  <a:srgbClr val="323A45"/>
                </a:solidFill>
                <a:effectLst/>
                <a:latin typeface="BlinkMacSystemFont"/>
                <a:hlinkClick r:id="rId13" tooltip="Department of Digestive, Hepatobiliary Surgery, Centre Hospitalier Privé Saint Grégoire, Saint Grégoire, France."/>
              </a:rPr>
              <a:t>6</a:t>
            </a:r>
            <a:r>
              <a:rPr lang="en-GB" sz="1000" b="0" i="0" dirty="0">
                <a:solidFill>
                  <a:srgbClr val="5B616B"/>
                </a:solidFill>
                <a:effectLst/>
                <a:latin typeface="BlinkMacSystemFont"/>
              </a:rPr>
              <a:t>, </a:t>
            </a:r>
            <a:r>
              <a:rPr lang="en-GB" sz="1000" b="0" i="0" u="none" strike="noStrike" dirty="0">
                <a:solidFill>
                  <a:srgbClr val="0071BC"/>
                </a:solidFill>
                <a:effectLst/>
                <a:latin typeface="BlinkMacSystemFont"/>
                <a:hlinkClick r:id="rId15"/>
              </a:rPr>
              <a:t>Andrea </a:t>
            </a:r>
            <a:r>
              <a:rPr lang="en-GB" sz="1000" b="0" i="0" u="none" strike="noStrike" dirty="0" err="1">
                <a:solidFill>
                  <a:srgbClr val="0071BC"/>
                </a:solidFill>
                <a:effectLst/>
                <a:latin typeface="BlinkMacSystemFont"/>
                <a:hlinkClick r:id="rId15"/>
              </a:rPr>
              <a:t>Lazzati</a:t>
            </a:r>
            <a:r>
              <a:rPr lang="en-GB" sz="1000" b="0" i="0" baseline="30000" dirty="0">
                <a:solidFill>
                  <a:srgbClr val="5B616B"/>
                </a:solidFill>
                <a:effectLst/>
                <a:latin typeface="BlinkMacSystemFont"/>
              </a:rPr>
              <a:t> </a:t>
            </a:r>
            <a:r>
              <a:rPr lang="en-GB" sz="1000" b="0" i="0" u="none" strike="noStrike" baseline="30000" dirty="0">
                <a:solidFill>
                  <a:srgbClr val="323A45"/>
                </a:solidFill>
                <a:effectLst/>
                <a:latin typeface="BlinkMacSystemFont"/>
                <a:hlinkClick r:id="rId16" tooltip="Department of Digestive Surgery, Assistance Publique-Hôpitaux de Paris - Hôpital Avicenne, Bobigny, France; Université Sorbonne Paris Nord, INSERM UMR 1346, Paris, France."/>
              </a:rPr>
              <a:t>7</a:t>
            </a:r>
            <a:r>
              <a:rPr lang="en-GB" sz="1000" b="0" i="0" dirty="0">
                <a:solidFill>
                  <a:srgbClr val="5B616B"/>
                </a:solidFill>
                <a:effectLst/>
                <a:latin typeface="BlinkMacSystemFont"/>
              </a:rPr>
              <a:t>, </a:t>
            </a:r>
            <a:r>
              <a:rPr lang="en-GB" sz="1000" b="0" i="0" u="none" strike="noStrike" dirty="0">
                <a:solidFill>
                  <a:srgbClr val="0071BC"/>
                </a:solidFill>
                <a:effectLst/>
                <a:latin typeface="BlinkMacSystemFont"/>
                <a:hlinkClick r:id="rId17"/>
              </a:rPr>
              <a:t>Claire Blanchard</a:t>
            </a:r>
            <a:r>
              <a:rPr lang="en-GB" sz="1000" b="0" i="0" baseline="30000" dirty="0">
                <a:solidFill>
                  <a:srgbClr val="5B616B"/>
                </a:solidFill>
                <a:effectLst/>
                <a:latin typeface="BlinkMacSystemFont"/>
              </a:rPr>
              <a:t> </a:t>
            </a:r>
            <a:r>
              <a:rPr lang="en-GB" sz="1000" b="0" i="0" u="none" strike="noStrike" baseline="30000" dirty="0">
                <a:solidFill>
                  <a:srgbClr val="323A45"/>
                </a:solidFill>
                <a:effectLst/>
                <a:latin typeface="BlinkMacSystemFont"/>
                <a:hlinkClick r:id="rId18" tooltip="Chirurgie Cancérologique, Digestive Et Endocrinienne, Institut Des Maladies de L'Appareil Digestif (IMAD), Nantes University, Nantes, France; L'Institut du Thorax, INSERM, CNRS, UNIV NANTES, Nantes, France."/>
              </a:rPr>
              <a:t>8</a:t>
            </a:r>
            <a:r>
              <a:rPr lang="en-GB" sz="1000" b="0" i="0" dirty="0">
                <a:solidFill>
                  <a:srgbClr val="5B616B"/>
                </a:solidFill>
                <a:effectLst/>
                <a:latin typeface="BlinkMacSystemFont"/>
              </a:rPr>
              <a:t>, </a:t>
            </a:r>
            <a:r>
              <a:rPr lang="en-GB" sz="1000" b="0" i="0" u="none" strike="noStrike" dirty="0">
                <a:solidFill>
                  <a:srgbClr val="0071BC"/>
                </a:solidFill>
                <a:effectLst/>
                <a:latin typeface="BlinkMacSystemFont"/>
                <a:hlinkClick r:id="rId19"/>
              </a:rPr>
              <a:t>Robert Caiazzo</a:t>
            </a:r>
            <a:r>
              <a:rPr lang="en-GB" sz="1000" b="0" i="0" baseline="30000" dirty="0">
                <a:solidFill>
                  <a:srgbClr val="5B616B"/>
                </a:solidFill>
                <a:effectLst/>
                <a:latin typeface="BlinkMacSystemFont"/>
              </a:rPr>
              <a:t> </a:t>
            </a:r>
            <a:r>
              <a:rPr lang="en-GB" sz="1000" b="0" i="0" u="none" strike="noStrike" baseline="30000" dirty="0">
                <a:solidFill>
                  <a:srgbClr val="323A45"/>
                </a:solidFill>
                <a:effectLst/>
                <a:latin typeface="BlinkMacSystemFont"/>
                <a:hlinkClick r:id="rId20" tooltip="General and Endocrine Surgery Department, Huriez Hospital, Lille, France; Université of Lille, INSERM U1190, Institut Pasteur Lille, Lille, France. Electronic address: maud.robert@chu-lyon.fr."/>
              </a:rPr>
              <a:t>9</a:t>
            </a:r>
            <a:r>
              <a:rPr lang="en-GB" sz="1000" b="0" i="0" dirty="0">
                <a:solidFill>
                  <a:srgbClr val="5B616B"/>
                </a:solidFill>
                <a:effectLst/>
                <a:latin typeface="BlinkMacSystemFont"/>
              </a:rPr>
              <a:t>, </a:t>
            </a:r>
            <a:r>
              <a:rPr lang="en-GB" sz="1000" b="0" i="0" u="none" strike="noStrike" dirty="0">
                <a:solidFill>
                  <a:srgbClr val="0071BC"/>
                </a:solidFill>
                <a:effectLst/>
                <a:latin typeface="BlinkMacSystemFont"/>
                <a:hlinkClick r:id="rId21"/>
              </a:rPr>
              <a:t>François </a:t>
            </a:r>
            <a:r>
              <a:rPr lang="en-GB" sz="1000" b="0" i="0" u="none" strike="noStrike" dirty="0" err="1">
                <a:solidFill>
                  <a:srgbClr val="0071BC"/>
                </a:solidFill>
                <a:effectLst/>
                <a:latin typeface="BlinkMacSystemFont"/>
                <a:hlinkClick r:id="rId21"/>
              </a:rPr>
              <a:t>Pattou</a:t>
            </a:r>
            <a:r>
              <a:rPr lang="en-GB" sz="1000" b="0" i="0" baseline="30000" dirty="0">
                <a:solidFill>
                  <a:srgbClr val="5B616B"/>
                </a:solidFill>
                <a:effectLst/>
                <a:latin typeface="BlinkMacSystemFont"/>
              </a:rPr>
              <a:t> </a:t>
            </a:r>
            <a:r>
              <a:rPr lang="en-GB" sz="1000" b="0" i="0" u="none" strike="noStrike" baseline="30000" dirty="0">
                <a:solidFill>
                  <a:srgbClr val="323A45"/>
                </a:solidFill>
                <a:effectLst/>
                <a:latin typeface="BlinkMacSystemFont"/>
                <a:hlinkClick r:id="rId22" tooltip="General and Endocrine Surgery Department, Huriez Hospital, Lille, France; Université of Lille, INSERM U1190, Institut Pasteur Lille, Lille, France."/>
              </a:rPr>
              <a:t>10</a:t>
            </a:r>
            <a:r>
              <a:rPr lang="en-GB" sz="1000" b="0" i="0" dirty="0">
                <a:solidFill>
                  <a:srgbClr val="5B616B"/>
                </a:solidFill>
                <a:effectLst/>
                <a:latin typeface="BlinkMacSystemFont"/>
              </a:rPr>
              <a:t>, </a:t>
            </a:r>
            <a:r>
              <a:rPr lang="en-GB" sz="1000" b="0" i="0" u="none" strike="noStrike" dirty="0">
                <a:solidFill>
                  <a:srgbClr val="0071BC"/>
                </a:solidFill>
                <a:effectLst/>
                <a:latin typeface="BlinkMacSystemFont"/>
                <a:hlinkClick r:id="rId23"/>
              </a:rPr>
              <a:t>Emmanuel Disse</a:t>
            </a:r>
            <a:r>
              <a:rPr lang="en-GB" sz="1000" b="0" i="0" baseline="30000" dirty="0">
                <a:solidFill>
                  <a:srgbClr val="5B616B"/>
                </a:solidFill>
                <a:effectLst/>
                <a:latin typeface="BlinkMacSystemFont"/>
              </a:rPr>
              <a:t> </a:t>
            </a:r>
            <a:r>
              <a:rPr lang="en-GB" sz="1000" b="0" i="0" u="none" strike="noStrike" baseline="30000" dirty="0">
                <a:solidFill>
                  <a:srgbClr val="323A45"/>
                </a:solidFill>
                <a:effectLst/>
                <a:latin typeface="BlinkMacSystemFont"/>
                <a:hlinkClick r:id="rId24" tooltip="Department of Endocrinology, Diabetology and Nutrition, Hospices Civils de Lyon, Centre Hospitalier Lyon Sud, Lyon, France; Université Lyon 1, Lyon, France; CarMeN Lab INSERM 1060, Lyon, France."/>
              </a:rPr>
              <a:t>11</a:t>
            </a:r>
            <a:r>
              <a:rPr lang="en-GB" sz="1000" b="0" i="0" dirty="0">
                <a:solidFill>
                  <a:srgbClr val="5B616B"/>
                </a:solidFill>
                <a:effectLst/>
                <a:latin typeface="BlinkMacSystemFont"/>
              </a:rPr>
              <a:t>; </a:t>
            </a:r>
            <a:r>
              <a:rPr lang="en-GB" sz="1000" b="0" i="0" u="none" strike="noStrike" dirty="0">
                <a:solidFill>
                  <a:srgbClr val="0071BC"/>
                </a:solidFill>
                <a:effectLst/>
                <a:latin typeface="BlinkMacSystemFont"/>
                <a:hlinkClick r:id="rId25"/>
              </a:rPr>
              <a:t>SADISLEEVE Collaborative Group</a:t>
            </a:r>
            <a:r>
              <a:rPr lang="en-GB" sz="1000" b="0" i="0" u="none" strike="noStrike" dirty="0">
                <a:solidFill>
                  <a:srgbClr val="0071BC"/>
                </a:solidFill>
                <a:effectLst/>
                <a:latin typeface="BlinkMacSystemFont"/>
              </a:rPr>
              <a:t> </a:t>
            </a:r>
            <a:r>
              <a:rPr lang="en-GB" sz="1100" b="0" i="0" u="none" strike="noStrike" dirty="0">
                <a:solidFill>
                  <a:srgbClr val="0071BC"/>
                </a:solidFill>
                <a:effectLst/>
                <a:latin typeface="BlinkMacSystemFont"/>
              </a:rPr>
              <a:t>Lancet 2025 Aug 23</a:t>
            </a:r>
            <a:endParaRPr lang="en-GB" sz="1000" b="0" i="0" dirty="0">
              <a:solidFill>
                <a:srgbClr val="5B616B"/>
              </a:solidFill>
              <a:effectLst/>
              <a:latin typeface="BlinkMacSystemFont"/>
            </a:endParaRPr>
          </a:p>
        </p:txBody>
      </p:sp>
      <p:sp>
        <p:nvSpPr>
          <p:cNvPr id="6" name="CasellaDiTesto 5">
            <a:extLst>
              <a:ext uri="{FF2B5EF4-FFF2-40B4-BE49-F238E27FC236}">
                <a16:creationId xmlns:a16="http://schemas.microsoft.com/office/drawing/2014/main" id="{E1E70DE1-9F00-420C-6586-633DD8CC51B8}"/>
              </a:ext>
            </a:extLst>
          </p:cNvPr>
          <p:cNvSpPr txBox="1"/>
          <p:nvPr/>
        </p:nvSpPr>
        <p:spPr>
          <a:xfrm>
            <a:off x="488834" y="2063076"/>
            <a:ext cx="11703166" cy="2862322"/>
          </a:xfrm>
          <a:prstGeom prst="rect">
            <a:avLst/>
          </a:prstGeom>
          <a:solidFill>
            <a:schemeClr val="accent2">
              <a:lumMod val="20000"/>
              <a:lumOff val="80000"/>
            </a:schemeClr>
          </a:solidFill>
        </p:spPr>
        <p:txBody>
          <a:bodyPr wrap="square">
            <a:spAutoFit/>
          </a:bodyPr>
          <a:lstStyle/>
          <a:p>
            <a:r>
              <a:rPr lang="en-GB" b="1" i="0" dirty="0">
                <a:solidFill>
                  <a:srgbClr val="212121"/>
                </a:solidFill>
                <a:effectLst/>
                <a:latin typeface="BlinkMacSystemFont"/>
              </a:rPr>
              <a:t>Findings: </a:t>
            </a:r>
            <a:r>
              <a:rPr lang="en-GB" b="0" i="0" dirty="0">
                <a:solidFill>
                  <a:srgbClr val="212121"/>
                </a:solidFill>
                <a:effectLst/>
                <a:latin typeface="BlinkMacSystemFont"/>
              </a:rPr>
              <a:t>Between Nov 8, 2018, and Sept 29, 2021, a total of 381 patients were </a:t>
            </a:r>
            <a:r>
              <a:rPr lang="en-GB" b="0" i="0" dirty="0">
                <a:solidFill>
                  <a:srgbClr val="00B0F0"/>
                </a:solidFill>
                <a:effectLst/>
                <a:latin typeface="BlinkMacSystemFont"/>
              </a:rPr>
              <a:t>randomly assigned </a:t>
            </a:r>
            <a:r>
              <a:rPr lang="en-GB" b="0" i="0" dirty="0">
                <a:solidFill>
                  <a:srgbClr val="212121"/>
                </a:solidFill>
                <a:effectLst/>
                <a:latin typeface="BlinkMacSystemFont"/>
              </a:rPr>
              <a:t>(intention-to-treat population) and included in the primary analysis (</a:t>
            </a:r>
            <a:r>
              <a:rPr lang="en-GB" b="0" i="0" dirty="0">
                <a:solidFill>
                  <a:srgbClr val="00B0F0"/>
                </a:solidFill>
                <a:effectLst/>
                <a:latin typeface="BlinkMacSystemFont"/>
              </a:rPr>
              <a:t>SADI-S: 190, RYGB: 191). </a:t>
            </a:r>
            <a:r>
              <a:rPr lang="en-GB" b="0" i="0" dirty="0">
                <a:solidFill>
                  <a:srgbClr val="212121"/>
                </a:solidFill>
                <a:effectLst/>
                <a:latin typeface="BlinkMacSystemFont"/>
              </a:rPr>
              <a:t>Mean age was 44·4 years (SD 10·64), mean BMI was 46·2 kg/m</a:t>
            </a:r>
            <a:r>
              <a:rPr lang="en-GB" b="0" i="0" baseline="30000" dirty="0">
                <a:solidFill>
                  <a:srgbClr val="212121"/>
                </a:solidFill>
                <a:effectLst/>
                <a:latin typeface="BlinkMacSystemFont"/>
              </a:rPr>
              <a:t>2</a:t>
            </a:r>
            <a:r>
              <a:rPr lang="en-GB" b="0" i="0" dirty="0">
                <a:solidFill>
                  <a:srgbClr val="212121"/>
                </a:solidFill>
                <a:effectLst/>
                <a:latin typeface="BlinkMacSystemFont"/>
              </a:rPr>
              <a:t> (6·40), 265 (70%) were female, and 79 (21%) had a primary sleeve gastrectomy. 43 (12%) of 370 participants were lost to follow-up. At 2 years, the mean %EWL was statistically significantly higher in the SADI-S group compared with the RYGB group (-76·0% [SD 26·7] vs -68·1% [28·7], confirming the superiority of SADI-S (mean difference -6·72% [95% CI -12·64 to -0·80], p=0·026). The primary outcome was missing for 78 (20%) of 381 participants, with 46 (59%) of 78 participants in the SADI-S group and 32 (41%) of 78 in the RYGB group, p=0·09. The number of serious adverse events related to the surgical technique in the safety population, including all operated patients, was 40 in the SADI-S group including three anastomotic leaks and eight severe diarrhoea compared with 35 in the RYGB group including five internal hernia and five severe abdominal pain cases of which two required diagnostic laparoscopy.</a:t>
            </a:r>
            <a:endParaRPr lang="en-US" dirty="0"/>
          </a:p>
        </p:txBody>
      </p:sp>
      <p:sp>
        <p:nvSpPr>
          <p:cNvPr id="8" name="CasellaDiTesto 7">
            <a:extLst>
              <a:ext uri="{FF2B5EF4-FFF2-40B4-BE49-F238E27FC236}">
                <a16:creationId xmlns:a16="http://schemas.microsoft.com/office/drawing/2014/main" id="{2EE6A144-148F-31BF-5B18-CBCDB709751E}"/>
              </a:ext>
            </a:extLst>
          </p:cNvPr>
          <p:cNvSpPr txBox="1"/>
          <p:nvPr/>
        </p:nvSpPr>
        <p:spPr>
          <a:xfrm>
            <a:off x="547305" y="5033119"/>
            <a:ext cx="10652426" cy="369332"/>
          </a:xfrm>
          <a:prstGeom prst="rect">
            <a:avLst/>
          </a:prstGeom>
          <a:solidFill>
            <a:schemeClr val="accent2">
              <a:lumMod val="20000"/>
              <a:lumOff val="80000"/>
            </a:schemeClr>
          </a:solidFill>
        </p:spPr>
        <p:txBody>
          <a:bodyPr wrap="square">
            <a:spAutoFit/>
          </a:bodyPr>
          <a:lstStyle/>
          <a:p>
            <a:r>
              <a:rPr lang="en-GB" b="1" i="0" dirty="0">
                <a:solidFill>
                  <a:srgbClr val="212121"/>
                </a:solidFill>
                <a:effectLst/>
                <a:latin typeface="BlinkMacSystemFont"/>
              </a:rPr>
              <a:t>Interpretation: </a:t>
            </a:r>
            <a:r>
              <a:rPr lang="en-GB" b="0" i="0" dirty="0">
                <a:solidFill>
                  <a:srgbClr val="212121"/>
                </a:solidFill>
                <a:effectLst/>
                <a:latin typeface="BlinkMacSystemFont"/>
              </a:rPr>
              <a:t>SADI-S showed superior weight loss compared with RYGB at 2 years, with a similar safety profile.</a:t>
            </a:r>
            <a:endParaRPr lang="en-US" dirty="0"/>
          </a:p>
        </p:txBody>
      </p:sp>
      <p:sp>
        <p:nvSpPr>
          <p:cNvPr id="2" name="Rettangolo con angoli arrotondati 1">
            <a:extLst>
              <a:ext uri="{FF2B5EF4-FFF2-40B4-BE49-F238E27FC236}">
                <a16:creationId xmlns:a16="http://schemas.microsoft.com/office/drawing/2014/main" id="{7DE39059-B46F-F3EA-1365-3DA85F226867}"/>
              </a:ext>
            </a:extLst>
          </p:cNvPr>
          <p:cNvSpPr/>
          <p:nvPr/>
        </p:nvSpPr>
        <p:spPr>
          <a:xfrm>
            <a:off x="6225702" y="2140085"/>
            <a:ext cx="1212715" cy="272374"/>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789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2F9B672-00D4-DB19-70A8-0F3DE08516A8}"/>
              </a:ext>
            </a:extLst>
          </p:cNvPr>
          <p:cNvSpPr txBox="1"/>
          <p:nvPr/>
        </p:nvSpPr>
        <p:spPr>
          <a:xfrm>
            <a:off x="1208075" y="1180242"/>
            <a:ext cx="10058400" cy="830997"/>
          </a:xfrm>
          <a:prstGeom prst="rect">
            <a:avLst/>
          </a:prstGeom>
          <a:noFill/>
        </p:spPr>
        <p:txBody>
          <a:bodyPr wrap="square">
            <a:spAutoFit/>
          </a:bodyPr>
          <a:lstStyle/>
          <a:p>
            <a:pPr algn="l">
              <a:buNone/>
            </a:pPr>
            <a:r>
              <a:rPr lang="en-GB" sz="1600" b="1" i="0" dirty="0">
                <a:solidFill>
                  <a:srgbClr val="212121"/>
                </a:solidFill>
                <a:effectLst/>
                <a:latin typeface="Merriweather" panose="00000500000000000000" pitchFamily="2" charset="0"/>
              </a:rPr>
              <a:t>Patient Selection and 30-Day Outcomes of SADI-S Compared to RYGB: a Retrospective Cohort Study of 47,375 Patients</a:t>
            </a:r>
          </a:p>
          <a:p>
            <a:pPr algn="l">
              <a:buNone/>
            </a:pPr>
            <a:r>
              <a:rPr lang="en-GB" sz="1600" b="0" i="0" u="none" strike="noStrike" dirty="0">
                <a:solidFill>
                  <a:srgbClr val="0071BC"/>
                </a:solidFill>
                <a:effectLst/>
                <a:latin typeface="BlinkMacSystemFont"/>
              </a:rPr>
              <a:t>Kevin Verhoeff</a:t>
            </a:r>
            <a:r>
              <a:rPr lang="en-GB" sz="1600" b="0" i="0" baseline="30000" dirty="0">
                <a:solidFill>
                  <a:srgbClr val="5B616B"/>
                </a:solidFill>
                <a:effectLst/>
                <a:latin typeface="BlinkMacSystemFont"/>
              </a:rPr>
              <a:t> </a:t>
            </a:r>
            <a:r>
              <a:rPr lang="en-GB" sz="1600" b="0" i="0" u="none" strike="noStrike" baseline="30000" dirty="0">
                <a:solidFill>
                  <a:srgbClr val="323A45"/>
                </a:solidFill>
                <a:effectLst/>
                <a:latin typeface="BlinkMacSystemFont"/>
                <a:hlinkClick r:id="rId2" tooltip="Department of Surgery, University of Alberta, Edmonton, AB, Canada. verhoeff@ualberta.ca."/>
              </a:rPr>
              <a:t>1</a:t>
            </a:r>
            <a:r>
              <a:rPr lang="en-GB" sz="1600" b="0" i="0" dirty="0">
                <a:solidFill>
                  <a:srgbClr val="5B616B"/>
                </a:solidFill>
                <a:effectLst/>
                <a:latin typeface="BlinkMacSystemFont"/>
              </a:rPr>
              <a:t>, </a:t>
            </a:r>
            <a:r>
              <a:rPr lang="en-GB" sz="1600" b="0" i="0" u="none" strike="noStrike" dirty="0">
                <a:solidFill>
                  <a:srgbClr val="0071BC"/>
                </a:solidFill>
                <a:effectLst/>
                <a:latin typeface="BlinkMacSystemFont"/>
              </a:rPr>
              <a:t>Valentin Mocanu</a:t>
            </a:r>
            <a:r>
              <a:rPr lang="en-GB" sz="1600" b="0" i="0" baseline="30000" dirty="0">
                <a:solidFill>
                  <a:srgbClr val="5B616B"/>
                </a:solidFill>
                <a:effectLst/>
                <a:latin typeface="BlinkMacSystemFont"/>
              </a:rPr>
              <a:t> </a:t>
            </a:r>
            <a:r>
              <a:rPr lang="en-GB" sz="1600" b="0" i="0" u="none" strike="noStrike" baseline="30000" dirty="0">
                <a:solidFill>
                  <a:srgbClr val="323A45"/>
                </a:solidFill>
                <a:effectLst/>
                <a:latin typeface="BlinkMacSystemFont"/>
              </a:rPr>
              <a:t>2</a:t>
            </a:r>
            <a:r>
              <a:rPr lang="en-GB" sz="1600" b="0" i="0" dirty="0">
                <a:solidFill>
                  <a:srgbClr val="5B616B"/>
                </a:solidFill>
                <a:effectLst/>
                <a:latin typeface="BlinkMacSystemFont"/>
              </a:rPr>
              <a:t>, </a:t>
            </a:r>
            <a:r>
              <a:rPr lang="en-GB" sz="1600" b="0" i="0" u="none" strike="noStrike" dirty="0">
                <a:solidFill>
                  <a:srgbClr val="0071BC"/>
                </a:solidFill>
                <a:effectLst/>
                <a:latin typeface="BlinkMacSystemFont"/>
              </a:rPr>
              <a:t>Uzair </a:t>
            </a:r>
            <a:r>
              <a:rPr lang="en-GB" sz="1600" b="0" i="0" u="none" strike="noStrike" dirty="0" err="1">
                <a:solidFill>
                  <a:srgbClr val="0071BC"/>
                </a:solidFill>
                <a:effectLst/>
                <a:latin typeface="BlinkMacSystemFont"/>
              </a:rPr>
              <a:t>Jogiat</a:t>
            </a:r>
            <a:r>
              <a:rPr lang="en-GB" sz="1600" b="0" i="0" baseline="30000" dirty="0">
                <a:solidFill>
                  <a:srgbClr val="5B616B"/>
                </a:solidFill>
                <a:effectLst/>
                <a:latin typeface="BlinkMacSystemFont"/>
              </a:rPr>
              <a:t> </a:t>
            </a:r>
            <a:r>
              <a:rPr lang="en-GB" sz="1600" b="0" i="0" u="none" strike="noStrike" baseline="30000" dirty="0">
                <a:solidFill>
                  <a:srgbClr val="323A45"/>
                </a:solidFill>
                <a:effectLst/>
                <a:latin typeface="BlinkMacSystemFont"/>
              </a:rPr>
              <a:t>2</a:t>
            </a:r>
            <a:r>
              <a:rPr lang="en-GB" sz="1600" b="0" i="0" dirty="0">
                <a:solidFill>
                  <a:srgbClr val="5B616B"/>
                </a:solidFill>
                <a:effectLst/>
                <a:latin typeface="BlinkMacSystemFont"/>
              </a:rPr>
              <a:t>, </a:t>
            </a:r>
            <a:r>
              <a:rPr lang="en-GB" sz="1600" b="0" i="0" u="none" strike="noStrike" dirty="0">
                <a:solidFill>
                  <a:srgbClr val="0071BC"/>
                </a:solidFill>
                <a:effectLst/>
                <a:latin typeface="BlinkMacSystemFont"/>
              </a:rPr>
              <a:t>Hayley Forbes</a:t>
            </a:r>
            <a:r>
              <a:rPr lang="en-GB" sz="1600" b="0" i="0" baseline="30000" dirty="0">
                <a:solidFill>
                  <a:srgbClr val="5B616B"/>
                </a:solidFill>
                <a:effectLst/>
                <a:latin typeface="BlinkMacSystemFont"/>
              </a:rPr>
              <a:t> </a:t>
            </a:r>
            <a:r>
              <a:rPr lang="en-GB" sz="1600" b="0" i="0" u="none" strike="noStrike" baseline="30000" dirty="0">
                <a:solidFill>
                  <a:srgbClr val="323A45"/>
                </a:solidFill>
                <a:effectLst/>
                <a:latin typeface="BlinkMacSystemFont"/>
              </a:rPr>
              <a:t>2</a:t>
            </a:r>
            <a:r>
              <a:rPr lang="en-GB" sz="1600" b="0" i="0" dirty="0">
                <a:solidFill>
                  <a:srgbClr val="5B616B"/>
                </a:solidFill>
                <a:effectLst/>
                <a:latin typeface="BlinkMacSystemFont"/>
              </a:rPr>
              <a:t>, </a:t>
            </a:r>
            <a:r>
              <a:rPr lang="en-GB" sz="1600" b="0" i="0" u="none" strike="noStrike" dirty="0">
                <a:solidFill>
                  <a:srgbClr val="0071BC"/>
                </a:solidFill>
                <a:effectLst/>
                <a:latin typeface="BlinkMacSystemFont"/>
              </a:rPr>
              <a:t>Noah J Switzer</a:t>
            </a:r>
            <a:r>
              <a:rPr lang="en-GB" sz="1600" b="0" i="0" baseline="30000" dirty="0">
                <a:solidFill>
                  <a:srgbClr val="5B616B"/>
                </a:solidFill>
                <a:effectLst/>
                <a:latin typeface="BlinkMacSystemFont"/>
              </a:rPr>
              <a:t> </a:t>
            </a:r>
            <a:r>
              <a:rPr lang="en-GB" sz="1600" b="0" i="0" u="none" strike="noStrike" baseline="30000" dirty="0">
                <a:solidFill>
                  <a:srgbClr val="323A45"/>
                </a:solidFill>
                <a:effectLst/>
                <a:latin typeface="BlinkMacSystemFont"/>
              </a:rPr>
              <a:t>2</a:t>
            </a:r>
            <a:r>
              <a:rPr lang="en-GB" sz="1600" b="0" i="0" dirty="0">
                <a:solidFill>
                  <a:srgbClr val="5B616B"/>
                </a:solidFill>
                <a:effectLst/>
                <a:latin typeface="BlinkMacSystemFont"/>
              </a:rPr>
              <a:t>, </a:t>
            </a:r>
            <a:r>
              <a:rPr lang="en-GB" sz="1600" b="0" i="0" u="none" strike="noStrike" dirty="0">
                <a:solidFill>
                  <a:srgbClr val="0071BC"/>
                </a:solidFill>
                <a:effectLst/>
                <a:latin typeface="BlinkMacSystemFont"/>
              </a:rPr>
              <a:t>Daniel W Birch</a:t>
            </a:r>
            <a:r>
              <a:rPr lang="en-GB" sz="1600" b="0" i="0" baseline="30000" dirty="0">
                <a:solidFill>
                  <a:srgbClr val="5B616B"/>
                </a:solidFill>
                <a:effectLst/>
                <a:latin typeface="BlinkMacSystemFont"/>
              </a:rPr>
              <a:t> </a:t>
            </a:r>
            <a:r>
              <a:rPr lang="en-GB" sz="1600" b="0" i="0" u="none" strike="noStrike" baseline="30000" dirty="0">
                <a:solidFill>
                  <a:srgbClr val="323A45"/>
                </a:solidFill>
                <a:effectLst/>
                <a:latin typeface="BlinkMacSystemFont"/>
              </a:rPr>
              <a:t>3</a:t>
            </a:r>
            <a:r>
              <a:rPr lang="en-GB" sz="1600" b="0" i="0" dirty="0">
                <a:solidFill>
                  <a:srgbClr val="5B616B"/>
                </a:solidFill>
                <a:effectLst/>
                <a:latin typeface="BlinkMacSystemFont"/>
              </a:rPr>
              <a:t>, </a:t>
            </a:r>
            <a:r>
              <a:rPr lang="en-GB" sz="1600" b="0" i="0" u="none" strike="noStrike" dirty="0" err="1">
                <a:solidFill>
                  <a:srgbClr val="0071BC"/>
                </a:solidFill>
                <a:effectLst/>
                <a:latin typeface="BlinkMacSystemFont"/>
              </a:rPr>
              <a:t>Shahzeer</a:t>
            </a:r>
            <a:r>
              <a:rPr lang="en-GB" sz="1600" b="0" i="0" u="none" strike="noStrike" dirty="0">
                <a:solidFill>
                  <a:srgbClr val="0071BC"/>
                </a:solidFill>
                <a:effectLst/>
                <a:latin typeface="BlinkMacSystemFont"/>
              </a:rPr>
              <a:t> Karmali</a:t>
            </a:r>
            <a:r>
              <a:rPr lang="en-GB" sz="1600" b="0" i="0" baseline="30000" dirty="0">
                <a:solidFill>
                  <a:srgbClr val="5B616B"/>
                </a:solidFill>
                <a:effectLst/>
                <a:latin typeface="BlinkMacSystemFont"/>
              </a:rPr>
              <a:t> </a:t>
            </a:r>
            <a:r>
              <a:rPr lang="en-GB" sz="1600" b="0" i="0" u="none" strike="noStrike" baseline="30000" dirty="0">
                <a:solidFill>
                  <a:srgbClr val="323A45"/>
                </a:solidFill>
                <a:effectLst/>
                <a:latin typeface="BlinkMacSystemFont"/>
              </a:rPr>
              <a:t>3</a:t>
            </a:r>
            <a:endParaRPr lang="en-GB" sz="1600" b="0" i="0" dirty="0">
              <a:solidFill>
                <a:srgbClr val="5B616B"/>
              </a:solidFill>
              <a:effectLst/>
              <a:latin typeface="BlinkMacSystemFont"/>
            </a:endParaRPr>
          </a:p>
        </p:txBody>
      </p:sp>
      <p:sp>
        <p:nvSpPr>
          <p:cNvPr id="5" name="CasellaDiTesto 4">
            <a:extLst>
              <a:ext uri="{FF2B5EF4-FFF2-40B4-BE49-F238E27FC236}">
                <a16:creationId xmlns:a16="http://schemas.microsoft.com/office/drawing/2014/main" id="{0B343DF1-A0EE-B52E-51A5-73E0DB10FD0A}"/>
              </a:ext>
            </a:extLst>
          </p:cNvPr>
          <p:cNvSpPr txBox="1"/>
          <p:nvPr/>
        </p:nvSpPr>
        <p:spPr>
          <a:xfrm>
            <a:off x="1208075" y="2191886"/>
            <a:ext cx="10614274" cy="3323987"/>
          </a:xfrm>
          <a:prstGeom prst="rect">
            <a:avLst/>
          </a:prstGeom>
          <a:noFill/>
        </p:spPr>
        <p:txBody>
          <a:bodyPr wrap="square">
            <a:spAutoFit/>
          </a:bodyPr>
          <a:lstStyle/>
          <a:p>
            <a:pPr algn="l">
              <a:buNone/>
            </a:pPr>
            <a:r>
              <a:rPr lang="en-GB" sz="1400" b="1" i="0" dirty="0">
                <a:solidFill>
                  <a:srgbClr val="212121"/>
                </a:solidFill>
                <a:effectLst/>
                <a:latin typeface="BlinkMacSystemFont"/>
              </a:rPr>
              <a:t>Purpose: </a:t>
            </a:r>
            <a:r>
              <a:rPr lang="en-GB" sz="1400" b="0" i="0" dirty="0">
                <a:solidFill>
                  <a:srgbClr val="212121"/>
                </a:solidFill>
                <a:effectLst/>
                <a:latin typeface="BlinkMacSystemFont"/>
              </a:rPr>
              <a:t>Single anastomosis </a:t>
            </a:r>
            <a:r>
              <a:rPr lang="en-GB" sz="1400" b="0" i="0" dirty="0" err="1">
                <a:solidFill>
                  <a:srgbClr val="212121"/>
                </a:solidFill>
                <a:effectLst/>
                <a:latin typeface="BlinkMacSystemFont"/>
              </a:rPr>
              <a:t>duodeno</a:t>
            </a:r>
            <a:r>
              <a:rPr lang="en-GB" sz="1400" b="0" i="0" dirty="0">
                <a:solidFill>
                  <a:srgbClr val="212121"/>
                </a:solidFill>
                <a:effectLst/>
                <a:latin typeface="BlinkMacSystemFont"/>
              </a:rPr>
              <a:t>-ileal bypass with sleeve gastrectomy (SADI-S) offers a novel bariatric procedure with few comparative studies evaluating patient selection or perioperative outcomes. We aim to compare SADI-S to Roux-en-Y gastric bypass (RYGB).</a:t>
            </a:r>
          </a:p>
          <a:p>
            <a:pPr algn="l">
              <a:buNone/>
            </a:pPr>
            <a:r>
              <a:rPr lang="en-GB" sz="1400" b="1" i="0" dirty="0">
                <a:solidFill>
                  <a:srgbClr val="212121"/>
                </a:solidFill>
                <a:effectLst/>
                <a:latin typeface="BlinkMacSystemFont"/>
              </a:rPr>
              <a:t>Materials and methods: </a:t>
            </a:r>
            <a:r>
              <a:rPr lang="en-GB" sz="1400" b="0" i="0" dirty="0">
                <a:solidFill>
                  <a:srgbClr val="212121"/>
                </a:solidFill>
                <a:effectLst/>
                <a:latin typeface="BlinkMacSystemFont"/>
              </a:rPr>
              <a:t>The 2020 Metabolic and Bariatric Accreditation and Quality Improvement Program (MBSAQIP) registry was </a:t>
            </a:r>
            <a:r>
              <a:rPr lang="en-GB" sz="1400" b="0" i="0" dirty="0" err="1">
                <a:solidFill>
                  <a:srgbClr val="212121"/>
                </a:solidFill>
                <a:effectLst/>
                <a:latin typeface="BlinkMacSystemFont"/>
              </a:rPr>
              <a:t>analyzed</a:t>
            </a:r>
            <a:r>
              <a:rPr lang="en-GB" sz="1400" b="0" i="0" dirty="0">
                <a:solidFill>
                  <a:srgbClr val="212121"/>
                </a:solidFill>
                <a:effectLst/>
                <a:latin typeface="BlinkMacSystemFont"/>
              </a:rPr>
              <a:t>, comparing SADI-S to RYGB. Bivariate analysis was performed to determine intergroup differences. Multivariable logistic regression determined factors associated with serious complications and mortality.</a:t>
            </a:r>
          </a:p>
          <a:p>
            <a:pPr algn="l">
              <a:buNone/>
            </a:pPr>
            <a:r>
              <a:rPr lang="en-GB" sz="1400" b="1" i="0" dirty="0">
                <a:solidFill>
                  <a:srgbClr val="212121"/>
                </a:solidFill>
                <a:effectLst/>
                <a:latin typeface="BlinkMacSystemFont"/>
              </a:rPr>
              <a:t>Results: </a:t>
            </a:r>
            <a:r>
              <a:rPr lang="en-GB" sz="1400" b="0" i="0" dirty="0">
                <a:solidFill>
                  <a:srgbClr val="212121"/>
                </a:solidFill>
                <a:effectLst/>
                <a:latin typeface="BlinkMacSystemFont"/>
              </a:rPr>
              <a:t>We evaluated 47,375 patients, with 501 (1.1%) receiving SADI-S. Patients undergoing SADI-S had higher body mass index (51.4 ± 9.7 kg/m</a:t>
            </a:r>
            <a:r>
              <a:rPr lang="en-GB" sz="1400" b="0" i="0" baseline="30000" dirty="0">
                <a:solidFill>
                  <a:srgbClr val="212121"/>
                </a:solidFill>
                <a:effectLst/>
                <a:latin typeface="BlinkMacSystemFont"/>
              </a:rPr>
              <a:t>2</a:t>
            </a:r>
            <a:r>
              <a:rPr lang="en-GB" sz="1400" b="0" i="0" dirty="0">
                <a:solidFill>
                  <a:srgbClr val="212121"/>
                </a:solidFill>
                <a:effectLst/>
                <a:latin typeface="BlinkMacSystemFont"/>
              </a:rPr>
              <a:t> SADI-S vs. 44.6 ± 7.9 kg/m</a:t>
            </a:r>
            <a:r>
              <a:rPr lang="en-GB" sz="1400" b="0" i="0" baseline="30000" dirty="0">
                <a:solidFill>
                  <a:srgbClr val="212121"/>
                </a:solidFill>
                <a:effectLst/>
                <a:latin typeface="BlinkMacSystemFont"/>
              </a:rPr>
              <a:t>2</a:t>
            </a:r>
            <a:r>
              <a:rPr lang="en-GB" sz="1400" b="0" i="0" dirty="0">
                <a:solidFill>
                  <a:srgbClr val="212121"/>
                </a:solidFill>
                <a:effectLst/>
                <a:latin typeface="BlinkMacSystemFont"/>
              </a:rPr>
              <a:t> RYGB; p &lt; 0.001), and more metabolic comorbidities including non-insulin dependent diabetes (21.7% SADI-S vs 19.0% RYGB; p = 0.011), insulin dependent diabetes (12.0% SADI-S vs. 8.6% RYGB; p = 0.011), and hypertension (54.9% SADI-S vs 47.6% RYGB; p &lt; 0.001). Patients undergoing SADI-S </a:t>
            </a:r>
            <a:r>
              <a:rPr lang="en-GB" sz="1400" b="0" i="0" dirty="0">
                <a:solidFill>
                  <a:srgbClr val="00B050"/>
                </a:solidFill>
                <a:effectLst/>
                <a:latin typeface="BlinkMacSystemFont"/>
              </a:rPr>
              <a:t>experienced more anastomotic leaks (2.2% vs. 0.5%; p &lt; 0.001), reoperations (5.0% vs 2.6%; p &lt; 0.001), pneumonias (1.6% vs 0.5%; p &lt; 0.001), had sepsis more frequently (1.4% vs 0.3%; p &lt; 0.001), and required more unplanned reintubations (1.2% </a:t>
            </a:r>
            <a:r>
              <a:rPr lang="en-GB" sz="1400" b="0" i="0" dirty="0">
                <a:solidFill>
                  <a:srgbClr val="212121"/>
                </a:solidFill>
                <a:effectLst/>
                <a:latin typeface="BlinkMacSystemFont"/>
              </a:rPr>
              <a:t>vs 0.3%; p = 0.004). SADI-S was independently associated with serious complications (OR 1.45, CI 1.09-1.95, p &lt; 0.001) but was not a predictor of mortality (OR 3.29, p = 0.060).</a:t>
            </a:r>
          </a:p>
          <a:p>
            <a:pPr algn="l">
              <a:buNone/>
            </a:pPr>
            <a:r>
              <a:rPr lang="en-GB" sz="1400" b="1" i="0" dirty="0">
                <a:solidFill>
                  <a:srgbClr val="212121"/>
                </a:solidFill>
                <a:effectLst/>
                <a:latin typeface="BlinkMacSystemFont"/>
              </a:rPr>
              <a:t>Conclusions: </a:t>
            </a:r>
            <a:r>
              <a:rPr lang="en-GB" sz="1400" b="0" i="0" dirty="0">
                <a:solidFill>
                  <a:srgbClr val="212121"/>
                </a:solidFill>
                <a:effectLst/>
                <a:latin typeface="BlinkMacSystemFont"/>
              </a:rPr>
              <a:t>In comparison to RYGB, patients undergoing SADI-S were found to have more metabolic comorbidities. Compared to RYGB, SADI-S has worse perioperative outcomes and is independently associated with serious complications. It remains unclear whether this represents a learning curve or true findings and prospective studies </a:t>
            </a:r>
            <a:r>
              <a:rPr lang="en-GB" sz="1400" b="0" i="0" dirty="0" err="1">
                <a:solidFill>
                  <a:srgbClr val="212121"/>
                </a:solidFill>
                <a:effectLst/>
                <a:latin typeface="BlinkMacSystemFont"/>
              </a:rPr>
              <a:t>analyzing</a:t>
            </a:r>
            <a:r>
              <a:rPr lang="en-GB" sz="1400" b="0" i="0" dirty="0">
                <a:solidFill>
                  <a:srgbClr val="212121"/>
                </a:solidFill>
                <a:effectLst/>
                <a:latin typeface="BlinkMacSystemFont"/>
              </a:rPr>
              <a:t> the risk-benefit ratio following SADI-S are needed.</a:t>
            </a:r>
          </a:p>
        </p:txBody>
      </p:sp>
      <p:sp>
        <p:nvSpPr>
          <p:cNvPr id="6" name="Rectangle 1">
            <a:extLst>
              <a:ext uri="{FF2B5EF4-FFF2-40B4-BE49-F238E27FC236}">
                <a16:creationId xmlns:a16="http://schemas.microsoft.com/office/drawing/2014/main" id="{39201348-7893-14CB-92F2-83E39B15FD3E}"/>
              </a:ext>
            </a:extLst>
          </p:cNvPr>
          <p:cNvSpPr>
            <a:spLocks noChangeArrowheads="1"/>
          </p:cNvSpPr>
          <p:nvPr/>
        </p:nvSpPr>
        <p:spPr bwMode="auto">
          <a:xfrm>
            <a:off x="10125145" y="5776521"/>
            <a:ext cx="1795427"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200" b="0" i="0" u="none" strike="noStrike" cap="none" normalizeH="0" baseline="0" dirty="0" err="1">
                <a:ln>
                  <a:noFill/>
                </a:ln>
                <a:solidFill>
                  <a:srgbClr val="0071BC"/>
                </a:solidFill>
                <a:effectLst/>
                <a:latin typeface="BlinkMacSystemFont"/>
              </a:rPr>
              <a:t>Obes</a:t>
            </a:r>
            <a:r>
              <a:rPr kumimoji="0" lang="en-US" altLang="en-US" sz="1200" b="0" i="0" u="none" strike="noStrike" cap="none" normalizeH="0" baseline="0" dirty="0">
                <a:ln>
                  <a:noFill/>
                </a:ln>
                <a:solidFill>
                  <a:srgbClr val="0071BC"/>
                </a:solidFill>
                <a:effectLst/>
                <a:latin typeface="BlinkMacSystemFont"/>
              </a:rPr>
              <a:t> Surg </a:t>
            </a:r>
            <a:r>
              <a:rPr kumimoji="0" lang="en-US" altLang="en-US" sz="1200" b="0" i="0" u="none" strike="noStrike" cap="none" normalizeH="0" baseline="0" dirty="0">
                <a:ln>
                  <a:noFill/>
                </a:ln>
                <a:solidFill>
                  <a:srgbClr val="5B616B"/>
                </a:solidFill>
                <a:effectLst/>
                <a:latin typeface="BlinkMacSystemFont"/>
              </a:rPr>
              <a:t>2022 Jul;32(7):1-8</a:t>
            </a:r>
            <a:r>
              <a:rPr kumimoji="0" lang="en-US" altLang="en-US" sz="6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ttangolo con angoli arrotondati 1">
            <a:extLst>
              <a:ext uri="{FF2B5EF4-FFF2-40B4-BE49-F238E27FC236}">
                <a16:creationId xmlns:a16="http://schemas.microsoft.com/office/drawing/2014/main" id="{DF933D91-D75C-3374-81B4-BDD63A41BEC6}"/>
              </a:ext>
            </a:extLst>
          </p:cNvPr>
          <p:cNvSpPr/>
          <p:nvPr/>
        </p:nvSpPr>
        <p:spPr>
          <a:xfrm>
            <a:off x="2166026" y="1459553"/>
            <a:ext cx="1634246" cy="272374"/>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Connettore diritto 3">
            <a:extLst>
              <a:ext uri="{FF2B5EF4-FFF2-40B4-BE49-F238E27FC236}">
                <a16:creationId xmlns:a16="http://schemas.microsoft.com/office/drawing/2014/main" id="{C4DF5B8F-6674-6EFF-0930-7BB343033B76}"/>
              </a:ext>
            </a:extLst>
          </p:cNvPr>
          <p:cNvCxnSpPr>
            <a:cxnSpLocks/>
          </p:cNvCxnSpPr>
          <p:nvPr/>
        </p:nvCxnSpPr>
        <p:spPr>
          <a:xfrm>
            <a:off x="3962400" y="4996775"/>
            <a:ext cx="565501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Connettore diritto 7">
            <a:extLst>
              <a:ext uri="{FF2B5EF4-FFF2-40B4-BE49-F238E27FC236}">
                <a16:creationId xmlns:a16="http://schemas.microsoft.com/office/drawing/2014/main" id="{D2DB9CBA-9A9C-E2C2-1403-EB6CB31A7776}"/>
              </a:ext>
            </a:extLst>
          </p:cNvPr>
          <p:cNvCxnSpPr>
            <a:cxnSpLocks/>
          </p:cNvCxnSpPr>
          <p:nvPr/>
        </p:nvCxnSpPr>
        <p:spPr>
          <a:xfrm>
            <a:off x="4260715" y="5210782"/>
            <a:ext cx="3891064"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26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7FCC447-C5FB-2454-2EC8-06580A1F076E}"/>
              </a:ext>
            </a:extLst>
          </p:cNvPr>
          <p:cNvSpPr txBox="1"/>
          <p:nvPr/>
        </p:nvSpPr>
        <p:spPr>
          <a:xfrm>
            <a:off x="224419" y="1182999"/>
            <a:ext cx="11916697" cy="815608"/>
          </a:xfrm>
          <a:prstGeom prst="rect">
            <a:avLst/>
          </a:prstGeom>
          <a:solidFill>
            <a:schemeClr val="bg1"/>
          </a:solidFill>
        </p:spPr>
        <p:txBody>
          <a:bodyPr wrap="square">
            <a:spAutoFit/>
          </a:bodyPr>
          <a:lstStyle/>
          <a:p>
            <a:pPr algn="l">
              <a:buNone/>
            </a:pPr>
            <a:r>
              <a:rPr lang="en-GB" sz="1200" b="1" i="0" dirty="0">
                <a:solidFill>
                  <a:srgbClr val="212121"/>
                </a:solidFill>
                <a:effectLst/>
                <a:latin typeface="Merriweather" panose="00000500000000000000" pitchFamily="2" charset="0"/>
              </a:rPr>
              <a:t>Comparison Between Single Anastomosis </a:t>
            </a:r>
            <a:r>
              <a:rPr lang="en-GB" sz="1200" b="1" i="0" dirty="0" err="1">
                <a:solidFill>
                  <a:srgbClr val="212121"/>
                </a:solidFill>
                <a:effectLst/>
                <a:latin typeface="Merriweather" panose="00000500000000000000" pitchFamily="2" charset="0"/>
              </a:rPr>
              <a:t>Duodeno</a:t>
            </a:r>
            <a:r>
              <a:rPr lang="en-GB" sz="1200" b="1" i="0" dirty="0">
                <a:solidFill>
                  <a:srgbClr val="212121"/>
                </a:solidFill>
                <a:effectLst/>
                <a:latin typeface="Merriweather" panose="00000500000000000000" pitchFamily="2" charset="0"/>
              </a:rPr>
              <a:t>-Ileal Bypass with Sleeve Gastrectomy (SADI-S) and Roux-En-Y Gastric Bypass (RYGB) in Terms of Weight Loss, Associated Medical Problems Remission, and Complications: A Systematic Review with Meta-Analysis</a:t>
            </a:r>
          </a:p>
          <a:p>
            <a:r>
              <a:rPr lang="en-GB" sz="1100" b="0" i="0" u="none" strike="noStrike" dirty="0">
                <a:solidFill>
                  <a:srgbClr val="0071BC"/>
                </a:solidFill>
                <a:effectLst/>
                <a:latin typeface="BlinkMacSystemFont"/>
                <a:hlinkClick r:id="rId3"/>
              </a:rPr>
              <a:t>Lucas Sabatella</a:t>
            </a:r>
            <a:r>
              <a:rPr lang="en-GB" sz="1100" b="0" i="0" baseline="30000" dirty="0">
                <a:solidFill>
                  <a:srgbClr val="5B616B"/>
                </a:solidFill>
                <a:effectLst/>
                <a:latin typeface="BlinkMacSystemFont"/>
              </a:rPr>
              <a:t> </a:t>
            </a:r>
            <a:r>
              <a:rPr lang="en-GB" sz="1100" b="0" i="0" dirty="0">
                <a:solidFill>
                  <a:srgbClr val="5B616B"/>
                </a:solidFill>
                <a:effectLst/>
                <a:latin typeface="BlinkMacSystemFont"/>
              </a:rPr>
              <a:t>, </a:t>
            </a:r>
            <a:r>
              <a:rPr lang="en-GB" sz="1100" b="0" i="0" u="none" strike="noStrike" dirty="0">
                <a:solidFill>
                  <a:srgbClr val="0071BC"/>
                </a:solidFill>
                <a:effectLst/>
                <a:latin typeface="BlinkMacSystemFont"/>
                <a:hlinkClick r:id="rId4"/>
              </a:rPr>
              <a:t>Daniel </a:t>
            </a:r>
            <a:r>
              <a:rPr lang="en-GB" sz="1100" b="0" i="0" u="none" strike="noStrike" dirty="0" err="1">
                <a:solidFill>
                  <a:srgbClr val="0071BC"/>
                </a:solidFill>
                <a:effectLst/>
                <a:latin typeface="BlinkMacSystemFont"/>
                <a:hlinkClick r:id="rId4"/>
              </a:rPr>
              <a:t>Aliseda</a:t>
            </a:r>
            <a:r>
              <a:rPr lang="en-GB" sz="1100" b="0" i="0" u="none" strike="noStrike" dirty="0">
                <a:solidFill>
                  <a:srgbClr val="0071BC"/>
                </a:solidFill>
                <a:effectLst/>
                <a:latin typeface="BlinkMacSystemFont"/>
                <a:hlinkClick r:id="rId4"/>
              </a:rPr>
              <a:t> Jover</a:t>
            </a:r>
            <a:r>
              <a:rPr lang="en-GB" sz="1100" b="0" i="0" baseline="30000" dirty="0">
                <a:solidFill>
                  <a:srgbClr val="5B616B"/>
                </a:solidFill>
                <a:effectLst/>
                <a:latin typeface="BlinkMacSystemFont"/>
              </a:rPr>
              <a:t> </a:t>
            </a:r>
            <a:r>
              <a:rPr lang="en-GB" sz="1100" b="0" i="0" dirty="0">
                <a:solidFill>
                  <a:srgbClr val="5B616B"/>
                </a:solidFill>
                <a:effectLst/>
                <a:latin typeface="BlinkMacSystemFont"/>
              </a:rPr>
              <a:t>, </a:t>
            </a:r>
            <a:r>
              <a:rPr lang="en-GB" sz="1100" b="0" i="0" u="none" strike="noStrike" dirty="0">
                <a:solidFill>
                  <a:srgbClr val="0071BC"/>
                </a:solidFill>
                <a:effectLst/>
                <a:latin typeface="BlinkMacSystemFont"/>
                <a:hlinkClick r:id="rId5"/>
              </a:rPr>
              <a:t>Patricia M Ortega</a:t>
            </a:r>
            <a:r>
              <a:rPr lang="en-GB" sz="1100" b="0" i="0" baseline="30000" dirty="0">
                <a:solidFill>
                  <a:srgbClr val="5B616B"/>
                </a:solidFill>
                <a:effectLst/>
                <a:latin typeface="BlinkMacSystemFont"/>
              </a:rPr>
              <a:t> </a:t>
            </a:r>
            <a:r>
              <a:rPr lang="en-GB" sz="1100" b="0" i="0" dirty="0">
                <a:solidFill>
                  <a:srgbClr val="5B616B"/>
                </a:solidFill>
                <a:effectLst/>
                <a:latin typeface="BlinkMacSystemFont"/>
              </a:rPr>
              <a:t>, </a:t>
            </a:r>
            <a:r>
              <a:rPr lang="en-GB" sz="1100" b="0" i="0" u="none" strike="noStrike" dirty="0">
                <a:solidFill>
                  <a:srgbClr val="0071BC"/>
                </a:solidFill>
                <a:effectLst/>
                <a:latin typeface="BlinkMacSystemFont"/>
                <a:hlinkClick r:id="rId6"/>
              </a:rPr>
              <a:t>Manuel Fortún Landecho </a:t>
            </a:r>
            <a:r>
              <a:rPr lang="en-GB" sz="1100" b="0" i="0" u="none" strike="noStrike" dirty="0" err="1">
                <a:solidFill>
                  <a:srgbClr val="0071BC"/>
                </a:solidFill>
                <a:effectLst/>
                <a:latin typeface="BlinkMacSystemFont"/>
                <a:hlinkClick r:id="rId6"/>
              </a:rPr>
              <a:t>Acha</a:t>
            </a:r>
            <a:r>
              <a:rPr lang="en-GB" sz="1100" b="0" i="0" baseline="30000" dirty="0">
                <a:solidFill>
                  <a:srgbClr val="5B616B"/>
                </a:solidFill>
                <a:effectLst/>
                <a:latin typeface="BlinkMacSystemFont"/>
              </a:rPr>
              <a:t> </a:t>
            </a:r>
            <a:r>
              <a:rPr lang="en-GB" sz="1100" b="0" i="0" dirty="0">
                <a:solidFill>
                  <a:srgbClr val="5B616B"/>
                </a:solidFill>
                <a:effectLst/>
                <a:latin typeface="BlinkMacSystemFont"/>
              </a:rPr>
              <a:t>, </a:t>
            </a:r>
            <a:r>
              <a:rPr lang="en-GB" sz="1100" b="0" i="0" u="none" strike="noStrike" dirty="0">
                <a:solidFill>
                  <a:srgbClr val="0071BC"/>
                </a:solidFill>
                <a:effectLst/>
                <a:latin typeface="BlinkMacSystemFont"/>
                <a:hlinkClick r:id="rId7"/>
              </a:rPr>
              <a:t>Fernando </a:t>
            </a:r>
            <a:r>
              <a:rPr lang="en-GB" sz="1100" b="0" i="0" u="none" strike="noStrike" dirty="0" err="1">
                <a:solidFill>
                  <a:srgbClr val="0071BC"/>
                </a:solidFill>
                <a:effectLst/>
                <a:latin typeface="BlinkMacSystemFont"/>
                <a:hlinkClick r:id="rId7"/>
              </a:rPr>
              <a:t>Rotellar</a:t>
            </a:r>
            <a:r>
              <a:rPr lang="en-GB" sz="1100" b="0" i="0" u="none" strike="noStrike" dirty="0">
                <a:solidFill>
                  <a:srgbClr val="0071BC"/>
                </a:solidFill>
                <a:effectLst/>
                <a:latin typeface="BlinkMacSystemFont"/>
                <a:hlinkClick r:id="rId7"/>
              </a:rPr>
              <a:t> Sastre</a:t>
            </a:r>
            <a:r>
              <a:rPr lang="en-GB" sz="1100" b="0" i="0" baseline="30000" dirty="0">
                <a:solidFill>
                  <a:srgbClr val="5B616B"/>
                </a:solidFill>
                <a:effectLst/>
                <a:latin typeface="BlinkMacSystemFont"/>
              </a:rPr>
              <a:t> </a:t>
            </a:r>
            <a:r>
              <a:rPr lang="en-GB" sz="1100" b="0" i="0" dirty="0">
                <a:solidFill>
                  <a:srgbClr val="5B616B"/>
                </a:solidFill>
                <a:effectLst/>
                <a:latin typeface="BlinkMacSystemFont"/>
              </a:rPr>
              <a:t>, </a:t>
            </a:r>
            <a:r>
              <a:rPr lang="en-GB" sz="1100" b="0" i="0" u="none" strike="noStrike" dirty="0">
                <a:solidFill>
                  <a:srgbClr val="0071BC"/>
                </a:solidFill>
                <a:effectLst/>
                <a:latin typeface="BlinkMacSystemFont"/>
                <a:hlinkClick r:id="rId8"/>
              </a:rPr>
              <a:t>Carlota Tuero </a:t>
            </a:r>
            <a:r>
              <a:rPr lang="en-GB" sz="1100" b="0" i="0" u="none" strike="noStrike" dirty="0" err="1">
                <a:solidFill>
                  <a:srgbClr val="0071BC"/>
                </a:solidFill>
                <a:effectLst/>
                <a:latin typeface="BlinkMacSystemFont"/>
                <a:hlinkClick r:id="rId8"/>
              </a:rPr>
              <a:t>Ojanguren</a:t>
            </a:r>
            <a:r>
              <a:rPr lang="en-GB" sz="1100" b="0" i="0" baseline="30000" dirty="0">
                <a:solidFill>
                  <a:srgbClr val="5B616B"/>
                </a:solidFill>
                <a:effectLst/>
                <a:latin typeface="BlinkMacSystemFont"/>
              </a:rPr>
              <a:t> </a:t>
            </a:r>
            <a:r>
              <a:rPr lang="en-GB" sz="1100" b="0" i="0" dirty="0">
                <a:solidFill>
                  <a:srgbClr val="5B616B"/>
                </a:solidFill>
                <a:effectLst/>
                <a:latin typeface="BlinkMacSystemFont"/>
              </a:rPr>
              <a:t>, </a:t>
            </a:r>
            <a:r>
              <a:rPr lang="en-GB" sz="1100" b="0" i="0" u="none" strike="noStrike" dirty="0">
                <a:solidFill>
                  <a:srgbClr val="0071BC"/>
                </a:solidFill>
                <a:effectLst/>
                <a:latin typeface="BlinkMacSystemFont"/>
                <a:hlinkClick r:id="rId9"/>
              </a:rPr>
              <a:t>Nuria Blanco Asensio</a:t>
            </a:r>
            <a:r>
              <a:rPr lang="en-GB" sz="1100" b="0" i="0" baseline="30000" dirty="0">
                <a:solidFill>
                  <a:srgbClr val="5B616B"/>
                </a:solidFill>
                <a:effectLst/>
                <a:latin typeface="BlinkMacSystemFont"/>
              </a:rPr>
              <a:t> </a:t>
            </a:r>
            <a:r>
              <a:rPr lang="en-GB" sz="1100" b="0" i="0" dirty="0">
                <a:solidFill>
                  <a:srgbClr val="5B616B"/>
                </a:solidFill>
                <a:effectLst/>
                <a:latin typeface="BlinkMacSystemFont"/>
              </a:rPr>
              <a:t>, </a:t>
            </a:r>
            <a:r>
              <a:rPr lang="en-GB" sz="1100" b="0" i="0" u="none" strike="noStrike" dirty="0">
                <a:solidFill>
                  <a:srgbClr val="0071BC"/>
                </a:solidFill>
                <a:effectLst/>
                <a:latin typeface="BlinkMacSystemFont"/>
                <a:hlinkClick r:id="rId10"/>
              </a:rPr>
              <a:t>Adriana </a:t>
            </a:r>
            <a:r>
              <a:rPr lang="en-GB" sz="1100" b="0" i="0" u="none" strike="noStrike" dirty="0" err="1">
                <a:solidFill>
                  <a:srgbClr val="0071BC"/>
                </a:solidFill>
                <a:effectLst/>
                <a:latin typeface="BlinkMacSystemFont"/>
                <a:hlinkClick r:id="rId10"/>
              </a:rPr>
              <a:t>Uriz</a:t>
            </a:r>
            <a:r>
              <a:rPr lang="en-GB" sz="1100" b="0" i="0" u="none" strike="noStrike" dirty="0">
                <a:solidFill>
                  <a:srgbClr val="0071BC"/>
                </a:solidFill>
                <a:effectLst/>
                <a:latin typeface="BlinkMacSystemFont"/>
                <a:hlinkClick r:id="rId10"/>
              </a:rPr>
              <a:t> </a:t>
            </a:r>
            <a:r>
              <a:rPr lang="en-GB" sz="1100" b="0" i="0" u="none" strike="noStrike" dirty="0" err="1">
                <a:solidFill>
                  <a:srgbClr val="0071BC"/>
                </a:solidFill>
                <a:effectLst/>
                <a:latin typeface="BlinkMacSystemFont"/>
                <a:hlinkClick r:id="rId10"/>
              </a:rPr>
              <a:t>Pagola</a:t>
            </a:r>
            <a:r>
              <a:rPr lang="en-GB" sz="1100" b="0" i="0" baseline="30000" dirty="0">
                <a:solidFill>
                  <a:srgbClr val="5B616B"/>
                </a:solidFill>
                <a:effectLst/>
                <a:latin typeface="BlinkMacSystemFont"/>
              </a:rPr>
              <a:t> </a:t>
            </a:r>
            <a:r>
              <a:rPr lang="en-GB" sz="1100" b="0" i="0" dirty="0">
                <a:solidFill>
                  <a:srgbClr val="5B616B"/>
                </a:solidFill>
                <a:effectLst/>
                <a:latin typeface="BlinkMacSystemFont"/>
              </a:rPr>
              <a:t>, </a:t>
            </a:r>
            <a:r>
              <a:rPr lang="en-GB" sz="1100" b="0" i="0" u="none" strike="noStrike" dirty="0">
                <a:solidFill>
                  <a:srgbClr val="0071BC"/>
                </a:solidFill>
                <a:effectLst/>
                <a:latin typeface="BlinkMacSystemFont"/>
              </a:rPr>
              <a:t>Victor Valentí Azcárate</a:t>
            </a:r>
            <a:r>
              <a:rPr lang="en-GB" sz="1100" b="0" i="0" baseline="30000" dirty="0">
                <a:solidFill>
                  <a:srgbClr val="5B616B"/>
                </a:solidFill>
                <a:effectLst/>
                <a:latin typeface="BlinkMacSystemFont"/>
              </a:rPr>
              <a:t> </a:t>
            </a:r>
            <a:r>
              <a:rPr lang="en-GB" sz="1100" b="0" i="0" baseline="30000" dirty="0">
                <a:solidFill>
                  <a:srgbClr val="323A45"/>
                </a:solidFill>
                <a:effectLst/>
                <a:latin typeface="BlinkMacSystemFont"/>
              </a:rPr>
              <a:t> </a:t>
            </a:r>
            <a:r>
              <a:rPr lang="pt-BR" sz="1100" dirty="0">
                <a:solidFill>
                  <a:srgbClr val="00B0F0"/>
                </a:solidFill>
              </a:rPr>
              <a:t>Obes Surg. 2025 Jul 22. 10.1007/s11695-025-08092-0</a:t>
            </a:r>
            <a:r>
              <a:rPr lang="pt-BR" sz="1200" dirty="0">
                <a:solidFill>
                  <a:srgbClr val="00B0F0"/>
                </a:solidFill>
              </a:rPr>
              <a:t>.</a:t>
            </a:r>
            <a:endParaRPr lang="en-GB" sz="1100" b="0" i="0" dirty="0">
              <a:solidFill>
                <a:srgbClr val="00B0F0"/>
              </a:solidFill>
              <a:effectLst/>
              <a:latin typeface="BlinkMacSystemFont"/>
            </a:endParaRPr>
          </a:p>
        </p:txBody>
      </p:sp>
      <p:sp>
        <p:nvSpPr>
          <p:cNvPr id="5" name="CasellaDiTesto 4">
            <a:extLst>
              <a:ext uri="{FF2B5EF4-FFF2-40B4-BE49-F238E27FC236}">
                <a16:creationId xmlns:a16="http://schemas.microsoft.com/office/drawing/2014/main" id="{F9CE02F8-DD04-C098-2481-CBEDBBB0C7ED}"/>
              </a:ext>
            </a:extLst>
          </p:cNvPr>
          <p:cNvSpPr txBox="1"/>
          <p:nvPr/>
        </p:nvSpPr>
        <p:spPr>
          <a:xfrm>
            <a:off x="473886" y="2332938"/>
            <a:ext cx="11718114" cy="3570208"/>
          </a:xfrm>
          <a:prstGeom prst="rect">
            <a:avLst/>
          </a:prstGeom>
          <a:solidFill>
            <a:schemeClr val="accent2">
              <a:lumMod val="40000"/>
              <a:lumOff val="60000"/>
            </a:schemeClr>
          </a:solidFill>
        </p:spPr>
        <p:txBody>
          <a:bodyPr wrap="square">
            <a:spAutoFit/>
          </a:bodyPr>
          <a:lstStyle/>
          <a:p>
            <a:pPr algn="l">
              <a:buNone/>
            </a:pPr>
            <a:r>
              <a:rPr lang="en-GB" sz="1600" b="1" i="0" dirty="0">
                <a:solidFill>
                  <a:srgbClr val="212121"/>
                </a:solidFill>
                <a:effectLst/>
                <a:latin typeface="BlinkMacSystemFont"/>
              </a:rPr>
              <a:t>Methods: </a:t>
            </a:r>
            <a:r>
              <a:rPr lang="en-GB" sz="1600" b="0" i="0" dirty="0">
                <a:solidFill>
                  <a:srgbClr val="212121"/>
                </a:solidFill>
                <a:effectLst/>
                <a:latin typeface="BlinkMacSystemFont"/>
              </a:rPr>
              <a:t>A systematic review was conducted following PRISMA guidelines. Studies comparing SADI-S and RYGB as primary surgery were included if they reported weight loss (total weight loss (TWL), excess weight loss (EWL), or body mass index (BMI) changes), associated medical problems remission (diabetes and hypertension), and postoperative outcomes (complications, hospital stay, and operative time).    A meta-analysis of mean differences (MD) was conducted to assess continuous outcomes, and a meta-analysis of odds ratios (OR) was performed to evaluate the categorical variables; a random effects model was used.</a:t>
            </a:r>
          </a:p>
          <a:p>
            <a:pPr algn="l">
              <a:buNone/>
            </a:pPr>
            <a:r>
              <a:rPr lang="en-GB" sz="1600" b="1" i="0" dirty="0">
                <a:solidFill>
                  <a:srgbClr val="212121"/>
                </a:solidFill>
                <a:effectLst/>
                <a:latin typeface="BlinkMacSystemFont"/>
              </a:rPr>
              <a:t>Results: </a:t>
            </a:r>
            <a:r>
              <a:rPr lang="en-GB" sz="1600" b="0" i="0" dirty="0">
                <a:solidFill>
                  <a:srgbClr val="212121"/>
                </a:solidFill>
                <a:effectLst/>
                <a:latin typeface="BlinkMacSystemFont"/>
              </a:rPr>
              <a:t>Eight studies, including 4259 patients (1625 SADI-S; 2634 RYGB), were analysed. Six studies with over 2 years of follow-up (mean 3.93 years (1.79)) were included for long-term outcomes, while all eight were considered for short-term outcomes. </a:t>
            </a:r>
          </a:p>
          <a:p>
            <a:pPr algn="l">
              <a:buNone/>
            </a:pPr>
            <a:r>
              <a:rPr lang="en-GB" sz="1600" b="0" i="0" dirty="0">
                <a:solidFill>
                  <a:srgbClr val="212121"/>
                </a:solidFill>
                <a:effectLst/>
                <a:latin typeface="BlinkMacSystemFont"/>
              </a:rPr>
              <a:t>SADI-S resulted in a statistically significant higher total weight loss (MD 10.03; 95% CI 4.7-15.35; p &lt; 0.001), excess weight loss (MD 10.15; 95% CI 5.2-15.1; p &lt; 0.01), diabetes remission (OR 3.48; 95% CI 2.02-6.02; p &lt; 0.001) with a similar number of long-term complications (OR = 0.19, 95% CI 0.03-1.36; p = 0.10). Short-term complications were inferior in the subgroup of patients undergoing SADI-S with &lt; 50 kg/m</a:t>
            </a:r>
            <a:r>
              <a:rPr lang="en-GB" sz="1600" b="0" i="0" baseline="30000" dirty="0">
                <a:solidFill>
                  <a:srgbClr val="212121"/>
                </a:solidFill>
                <a:effectLst/>
                <a:latin typeface="BlinkMacSystemFont"/>
              </a:rPr>
              <a:t>2</a:t>
            </a:r>
            <a:r>
              <a:rPr lang="en-GB" sz="1600" b="0" i="0" dirty="0">
                <a:solidFill>
                  <a:srgbClr val="212121"/>
                </a:solidFill>
                <a:effectLst/>
                <a:latin typeface="BlinkMacSystemFont"/>
              </a:rPr>
              <a:t> of BMI (OR 0.45, 95% CI 0.33 to 0.61; p &lt; 0.01) as well as hospital stay (MD = -0.69; 95% CI -1.03 to -0.36, p &lt; 0.01) and severe complications (OR = 0.44, 95% CI 0.25-0.80; p = 0.01).</a:t>
            </a:r>
          </a:p>
          <a:p>
            <a:pPr algn="l">
              <a:buNone/>
            </a:pPr>
            <a:r>
              <a:rPr lang="en-GB" sz="1600" b="1" i="0" dirty="0">
                <a:solidFill>
                  <a:srgbClr val="212121"/>
                </a:solidFill>
                <a:effectLst/>
                <a:latin typeface="BlinkMacSystemFont"/>
              </a:rPr>
              <a:t>Conclusions: </a:t>
            </a:r>
            <a:r>
              <a:rPr lang="en-GB" sz="1600" b="0" i="0" dirty="0">
                <a:solidFill>
                  <a:srgbClr val="212121"/>
                </a:solidFill>
                <a:effectLst/>
                <a:latin typeface="BlinkMacSystemFont"/>
              </a:rPr>
              <a:t>This meta-analysis suggests that SADI-S may offer advantages over RYGB in terms of weight loss, diabetes remission, and safety profile</a:t>
            </a:r>
            <a:r>
              <a:rPr lang="en-GB" b="0" i="0" dirty="0">
                <a:solidFill>
                  <a:srgbClr val="212121"/>
                </a:solidFill>
                <a:effectLst/>
                <a:latin typeface="BlinkMacSystemFont"/>
              </a:rPr>
              <a:t>.</a:t>
            </a:r>
          </a:p>
        </p:txBody>
      </p:sp>
      <p:sp>
        <p:nvSpPr>
          <p:cNvPr id="2" name="Rettangolo con angoli arrotondati 1">
            <a:extLst>
              <a:ext uri="{FF2B5EF4-FFF2-40B4-BE49-F238E27FC236}">
                <a16:creationId xmlns:a16="http://schemas.microsoft.com/office/drawing/2014/main" id="{FE30E44C-35A5-87A0-5673-F79981194F7C}"/>
              </a:ext>
            </a:extLst>
          </p:cNvPr>
          <p:cNvSpPr/>
          <p:nvPr/>
        </p:nvSpPr>
        <p:spPr>
          <a:xfrm>
            <a:off x="3190672" y="3605719"/>
            <a:ext cx="1180290" cy="272374"/>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ttangolo con angoli arrotondati 3">
            <a:extLst>
              <a:ext uri="{FF2B5EF4-FFF2-40B4-BE49-F238E27FC236}">
                <a16:creationId xmlns:a16="http://schemas.microsoft.com/office/drawing/2014/main" id="{08FC044C-8CB0-E8CA-F52E-9A89FA09ACCC}"/>
              </a:ext>
            </a:extLst>
          </p:cNvPr>
          <p:cNvSpPr/>
          <p:nvPr/>
        </p:nvSpPr>
        <p:spPr>
          <a:xfrm>
            <a:off x="839822" y="1757211"/>
            <a:ext cx="1125166" cy="188321"/>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123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A5201-605B-31B9-34EC-D9D984D582A3}"/>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1E908B65-733A-E010-E87C-FD39F76AE67C}"/>
              </a:ext>
            </a:extLst>
          </p:cNvPr>
          <p:cNvSpPr txBox="1"/>
          <p:nvPr/>
        </p:nvSpPr>
        <p:spPr>
          <a:xfrm>
            <a:off x="352425" y="1129688"/>
            <a:ext cx="11839575" cy="861774"/>
          </a:xfrm>
          <a:prstGeom prst="rect">
            <a:avLst/>
          </a:prstGeom>
          <a:solidFill>
            <a:schemeClr val="bg1"/>
          </a:solidFill>
        </p:spPr>
        <p:txBody>
          <a:bodyPr wrap="square">
            <a:spAutoFit/>
          </a:bodyPr>
          <a:lstStyle/>
          <a:p>
            <a:pPr algn="l">
              <a:buNone/>
            </a:pPr>
            <a:r>
              <a:rPr lang="en-GB" sz="1600" b="1" i="0" dirty="0">
                <a:solidFill>
                  <a:srgbClr val="212121"/>
                </a:solidFill>
                <a:effectLst/>
                <a:latin typeface="Merriweather" panose="00000500000000000000" pitchFamily="2" charset="0"/>
              </a:rPr>
              <a:t>Long-term results of Roux-en-Y gastric bypass (RYGB) versus single anastomosis </a:t>
            </a:r>
            <a:r>
              <a:rPr lang="en-GB" sz="1600" b="1" i="0" dirty="0" err="1">
                <a:solidFill>
                  <a:srgbClr val="212121"/>
                </a:solidFill>
                <a:effectLst/>
                <a:latin typeface="Merriweather" panose="00000500000000000000" pitchFamily="2" charset="0"/>
              </a:rPr>
              <a:t>duodeno</a:t>
            </a:r>
            <a:r>
              <a:rPr lang="en-GB" sz="1600" b="1" i="0" dirty="0">
                <a:solidFill>
                  <a:srgbClr val="212121"/>
                </a:solidFill>
                <a:effectLst/>
                <a:latin typeface="Merriweather" panose="00000500000000000000" pitchFamily="2" charset="0"/>
              </a:rPr>
              <a:t>-ileal bypass (SADI) as revisional procedures after failed sleeve gastrectomy: a systematic literature review and pooled analysis</a:t>
            </a:r>
          </a:p>
          <a:p>
            <a:r>
              <a:rPr lang="en-GB" sz="1600" b="0" i="0" u="none" strike="noStrike" dirty="0">
                <a:solidFill>
                  <a:srgbClr val="0071BC"/>
                </a:solidFill>
                <a:effectLst/>
                <a:latin typeface="BlinkMacSystemFont"/>
                <a:hlinkClick r:id="rId3"/>
              </a:rPr>
              <a:t>Theodoros Thomopoulos</a:t>
            </a:r>
            <a:r>
              <a:rPr lang="en-GB" sz="1600" b="0" i="0" baseline="30000" dirty="0">
                <a:solidFill>
                  <a:srgbClr val="5B616B"/>
                </a:solidFill>
                <a:effectLst/>
                <a:latin typeface="BlinkMacSystemFont"/>
              </a:rPr>
              <a:t> </a:t>
            </a:r>
            <a:r>
              <a:rPr lang="en-GB" sz="1600" b="0" i="0" u="none" strike="noStrike" baseline="30000" dirty="0">
                <a:solidFill>
                  <a:srgbClr val="323A45"/>
                </a:solidFill>
                <a:effectLst/>
                <a:latin typeface="BlinkMacSystemFont"/>
                <a:hlinkClick r:id="rId4" tooltip="Department of Visceral Surgery, Lausanne University Hospital (CHUV), Rue du Bugnon 46, Lausanne, 1011, Switzerland. teothomopoulos@yahoo.com."/>
              </a:rPr>
              <a:t>1</a:t>
            </a:r>
            <a:r>
              <a:rPr lang="en-GB" sz="1600" b="0" i="0" dirty="0">
                <a:solidFill>
                  <a:srgbClr val="5B616B"/>
                </a:solidFill>
                <a:effectLst/>
                <a:latin typeface="BlinkMacSystemFont"/>
              </a:rPr>
              <a:t>, </a:t>
            </a:r>
            <a:r>
              <a:rPr lang="en-GB" sz="1600" b="0" i="0" u="none" strike="noStrike" dirty="0">
                <a:solidFill>
                  <a:srgbClr val="0071BC"/>
                </a:solidFill>
                <a:effectLst/>
                <a:latin typeface="BlinkMacSystemFont"/>
                <a:hlinkClick r:id="rId5"/>
              </a:rPr>
              <a:t>Styliani </a:t>
            </a:r>
            <a:r>
              <a:rPr lang="en-GB" sz="1600" b="0" i="0" u="none" strike="noStrike" dirty="0" err="1">
                <a:solidFill>
                  <a:srgbClr val="0071BC"/>
                </a:solidFill>
                <a:effectLst/>
                <a:latin typeface="BlinkMacSystemFont"/>
                <a:hlinkClick r:id="rId5"/>
              </a:rPr>
              <a:t>Mantziari</a:t>
            </a:r>
            <a:r>
              <a:rPr lang="en-GB" sz="1600" b="0" i="0" baseline="30000" dirty="0">
                <a:solidFill>
                  <a:srgbClr val="5B616B"/>
                </a:solidFill>
                <a:effectLst/>
                <a:latin typeface="BlinkMacSystemFont"/>
              </a:rPr>
              <a:t> </a:t>
            </a:r>
            <a:r>
              <a:rPr lang="en-GB" sz="1600" b="0" i="0" u="none" strike="noStrike" baseline="30000" dirty="0">
                <a:solidFill>
                  <a:srgbClr val="323A45"/>
                </a:solidFill>
                <a:effectLst/>
                <a:latin typeface="BlinkMacSystemFont"/>
                <a:hlinkClick r:id="rId6" tooltip="Department of Visceral Surgery, Lausanne University Hospital (CHUV), Rue du Bugnon 46, Lausanne, 1011, Switzerland."/>
              </a:rPr>
              <a:t>2</a:t>
            </a:r>
            <a:r>
              <a:rPr lang="en-GB" sz="1600" b="0" i="0" baseline="30000" dirty="0">
                <a:solidFill>
                  <a:srgbClr val="5B616B"/>
                </a:solidFill>
                <a:effectLst/>
                <a:latin typeface="BlinkMacSystemFont"/>
              </a:rPr>
              <a:t> </a:t>
            </a:r>
            <a:r>
              <a:rPr lang="en-GB" sz="1600" b="0" i="0" u="none" strike="noStrike" baseline="30000" dirty="0">
                <a:solidFill>
                  <a:srgbClr val="323A45"/>
                </a:solidFill>
                <a:effectLst/>
                <a:latin typeface="BlinkMacSystemFont"/>
                <a:hlinkClick r:id="rId7" tooltip="Faculty of Biology and Medicine, University of Lausanne (UNIL), Lausanne, Switzerland."/>
              </a:rPr>
              <a:t>3</a:t>
            </a:r>
            <a:r>
              <a:rPr lang="en-GB" sz="1600" b="0" i="0" dirty="0">
                <a:solidFill>
                  <a:srgbClr val="5B616B"/>
                </a:solidFill>
                <a:effectLst/>
                <a:latin typeface="BlinkMacSystemFont"/>
              </a:rPr>
              <a:t>, </a:t>
            </a:r>
            <a:r>
              <a:rPr lang="en-GB" sz="1600" b="0" i="0" u="none" strike="noStrike" dirty="0">
                <a:solidFill>
                  <a:srgbClr val="0071BC"/>
                </a:solidFill>
                <a:effectLst/>
                <a:latin typeface="BlinkMacSystemFont"/>
                <a:hlinkClick r:id="rId8"/>
              </a:rPr>
              <a:t>Gaëtan-Romain Joliat</a:t>
            </a:r>
            <a:r>
              <a:rPr lang="en-GB" sz="1600" b="0" i="0" baseline="30000" dirty="0">
                <a:solidFill>
                  <a:srgbClr val="5B616B"/>
                </a:solidFill>
                <a:effectLst/>
                <a:latin typeface="BlinkMacSystemFont"/>
              </a:rPr>
              <a:t> </a:t>
            </a:r>
            <a:r>
              <a:rPr lang="en-GB" sz="1600" b="0" i="0" u="none" strike="noStrike" baseline="30000" dirty="0">
                <a:solidFill>
                  <a:srgbClr val="323A45"/>
                </a:solidFill>
                <a:effectLst/>
                <a:latin typeface="BlinkMacSystemFont"/>
                <a:hlinkClick r:id="rId6" tooltip="Department of Visceral Surgery, Lausanne University Hospital (CHUV), Rue du Bugnon 46, Lausanne, 1011, Switzerland."/>
              </a:rPr>
              <a:t>2</a:t>
            </a:r>
            <a:r>
              <a:rPr lang="en-GB" sz="1600" b="0" i="0" baseline="30000" dirty="0">
                <a:solidFill>
                  <a:srgbClr val="5B616B"/>
                </a:solidFill>
                <a:effectLst/>
                <a:latin typeface="BlinkMacSystemFont"/>
              </a:rPr>
              <a:t> </a:t>
            </a:r>
            <a:r>
              <a:rPr lang="en-GB" sz="1600" b="0" i="0" u="none" strike="noStrike" baseline="30000" dirty="0">
                <a:solidFill>
                  <a:srgbClr val="323A45"/>
                </a:solidFill>
                <a:effectLst/>
                <a:latin typeface="BlinkMacSystemFont"/>
                <a:hlinkClick r:id="rId7" tooltip="Faculty of Biology and Medicine, University of Lausanne (UNIL), Lausanne, Switzerland."/>
              </a:rPr>
              <a:t>3</a:t>
            </a:r>
            <a:r>
              <a:rPr lang="en-US" altLang="en-US" sz="1600" dirty="0">
                <a:solidFill>
                  <a:srgbClr val="5B616B"/>
                </a:solidFill>
                <a:latin typeface="BlinkMacSystemFont"/>
              </a:rPr>
              <a:t> </a:t>
            </a:r>
            <a:r>
              <a:rPr lang="en-US" altLang="en-US" sz="1600" dirty="0" err="1">
                <a:solidFill>
                  <a:srgbClr val="00B0F0"/>
                </a:solidFill>
                <a:latin typeface="BlinkMacSystemFont"/>
              </a:rPr>
              <a:t>Langenbecks</a:t>
            </a:r>
            <a:r>
              <a:rPr lang="en-US" altLang="en-US" sz="1600" dirty="0">
                <a:solidFill>
                  <a:srgbClr val="00B0F0"/>
                </a:solidFill>
                <a:latin typeface="BlinkMacSystemFont"/>
              </a:rPr>
              <a:t> Arch Surg 2024 Nov 23;409(1):354</a:t>
            </a:r>
            <a:r>
              <a:rPr lang="en-US" altLang="en-US" sz="800" dirty="0">
                <a:solidFill>
                  <a:srgbClr val="00B0F0"/>
                </a:solidFill>
              </a:rPr>
              <a:t> </a:t>
            </a:r>
            <a:endParaRPr lang="en-GB" sz="1600" b="0" i="0" dirty="0">
              <a:solidFill>
                <a:srgbClr val="00B0F0"/>
              </a:solidFill>
              <a:effectLst/>
              <a:latin typeface="BlinkMacSystemFont"/>
            </a:endParaRPr>
          </a:p>
        </p:txBody>
      </p:sp>
      <p:sp>
        <p:nvSpPr>
          <p:cNvPr id="6" name="CasellaDiTesto 5">
            <a:extLst>
              <a:ext uri="{FF2B5EF4-FFF2-40B4-BE49-F238E27FC236}">
                <a16:creationId xmlns:a16="http://schemas.microsoft.com/office/drawing/2014/main" id="{45C48D69-E712-08E4-015C-7DDD6F53C3A7}"/>
              </a:ext>
            </a:extLst>
          </p:cNvPr>
          <p:cNvSpPr txBox="1"/>
          <p:nvPr/>
        </p:nvSpPr>
        <p:spPr>
          <a:xfrm>
            <a:off x="629264" y="2081163"/>
            <a:ext cx="11562736" cy="2308324"/>
          </a:xfrm>
          <a:prstGeom prst="rect">
            <a:avLst/>
          </a:prstGeom>
          <a:solidFill>
            <a:schemeClr val="accent2">
              <a:lumMod val="20000"/>
              <a:lumOff val="80000"/>
            </a:schemeClr>
          </a:solidFill>
        </p:spPr>
        <p:txBody>
          <a:bodyPr wrap="square">
            <a:spAutoFit/>
          </a:bodyPr>
          <a:lstStyle/>
          <a:p>
            <a:pPr algn="l">
              <a:buNone/>
            </a:pPr>
            <a:r>
              <a:rPr lang="en-GB" b="1" i="0" dirty="0">
                <a:solidFill>
                  <a:srgbClr val="212121"/>
                </a:solidFill>
                <a:effectLst/>
                <a:latin typeface="BlinkMacSystemFont"/>
              </a:rPr>
              <a:t>Methods: </a:t>
            </a:r>
            <a:r>
              <a:rPr lang="en-GB" b="0" i="0" dirty="0">
                <a:solidFill>
                  <a:srgbClr val="212121"/>
                </a:solidFill>
                <a:effectLst/>
                <a:latin typeface="BlinkMacSystemFont"/>
              </a:rPr>
              <a:t>A systematic review was performed from 2007 to September 2024. Articles were included if SADI or RYGB were performed as RBS after 'failed SG' with follow-up at least 5 years. </a:t>
            </a:r>
          </a:p>
          <a:p>
            <a:pPr algn="l">
              <a:buNone/>
            </a:pPr>
            <a:r>
              <a:rPr lang="en-GB" b="0" i="0" dirty="0">
                <a:solidFill>
                  <a:srgbClr val="212121"/>
                </a:solidFill>
                <a:effectLst/>
                <a:latin typeface="BlinkMacSystemFont"/>
              </a:rPr>
              <a:t>Pooled analysis was performed to summarize the data.</a:t>
            </a:r>
          </a:p>
          <a:p>
            <a:pPr algn="l">
              <a:buNone/>
            </a:pPr>
            <a:r>
              <a:rPr lang="en-GB" b="1" i="0" dirty="0">
                <a:solidFill>
                  <a:srgbClr val="212121"/>
                </a:solidFill>
                <a:effectLst/>
                <a:latin typeface="BlinkMacSystemFont"/>
              </a:rPr>
              <a:t>Results: </a:t>
            </a:r>
            <a:r>
              <a:rPr lang="en-GB" b="0" i="0" dirty="0">
                <a:solidFill>
                  <a:srgbClr val="212121"/>
                </a:solidFill>
                <a:effectLst/>
                <a:latin typeface="BlinkMacSystemFont"/>
              </a:rPr>
              <a:t>Among the seven studies eligible and included in this review, the SADI procedure </a:t>
            </a:r>
            <a:r>
              <a:rPr lang="en-GB" b="0" i="0" dirty="0">
                <a:solidFill>
                  <a:schemeClr val="accent1"/>
                </a:solidFill>
                <a:effectLst/>
                <a:latin typeface="BlinkMacSystemFont"/>
              </a:rPr>
              <a:t>showed comparable results </a:t>
            </a:r>
            <a:r>
              <a:rPr lang="en-GB" b="0" i="0" dirty="0">
                <a:solidFill>
                  <a:srgbClr val="212121"/>
                </a:solidFill>
                <a:effectLst/>
                <a:latin typeface="BlinkMacSystemFont"/>
              </a:rPr>
              <a:t>to RYGB in terms of weight loss, nutritional deficiencies, and resolution of comorbidities during the long-term follow-up. However, RYGB proved superior in terms of remission of reflux disease and other functional problems after SG.</a:t>
            </a:r>
          </a:p>
          <a:p>
            <a:pPr algn="l">
              <a:buNone/>
            </a:pPr>
            <a:r>
              <a:rPr lang="en-GB" b="1" i="0" dirty="0">
                <a:solidFill>
                  <a:srgbClr val="212121"/>
                </a:solidFill>
                <a:effectLst/>
                <a:latin typeface="BlinkMacSystemFont"/>
              </a:rPr>
              <a:t>Conclusions: </a:t>
            </a:r>
            <a:r>
              <a:rPr lang="en-GB" b="0" i="0" dirty="0">
                <a:solidFill>
                  <a:srgbClr val="212121"/>
                </a:solidFill>
                <a:effectLst/>
                <a:latin typeface="BlinkMacSystemFont"/>
              </a:rPr>
              <a:t>The present review found that SADI seems to be a promising and suitable method for suboptimal weight loss after SG, with </a:t>
            </a:r>
            <a:r>
              <a:rPr lang="en-GB" b="0" i="0" dirty="0">
                <a:solidFill>
                  <a:schemeClr val="accent1"/>
                </a:solidFill>
                <a:effectLst/>
                <a:latin typeface="BlinkMacSystemFont"/>
              </a:rPr>
              <a:t>comparable or even better results to RYGB after 5-year follow-up</a:t>
            </a:r>
            <a:r>
              <a:rPr lang="en-GB" b="0" i="0" dirty="0">
                <a:solidFill>
                  <a:srgbClr val="212121"/>
                </a:solidFill>
                <a:effectLst/>
                <a:latin typeface="BlinkMacSystemFont"/>
              </a:rPr>
              <a:t>.</a:t>
            </a:r>
          </a:p>
        </p:txBody>
      </p:sp>
      <p:pic>
        <p:nvPicPr>
          <p:cNvPr id="3075" name="Picture 3">
            <a:extLst>
              <a:ext uri="{FF2B5EF4-FFF2-40B4-BE49-F238E27FC236}">
                <a16:creationId xmlns:a16="http://schemas.microsoft.com/office/drawing/2014/main" id="{38C90580-1A20-2C87-750B-124ABAFED4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9118" y="4324920"/>
            <a:ext cx="1474839" cy="170128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a:extLst>
              <a:ext uri="{FF2B5EF4-FFF2-40B4-BE49-F238E27FC236}">
                <a16:creationId xmlns:a16="http://schemas.microsoft.com/office/drawing/2014/main" id="{BD0386AA-8365-3538-C41B-282636DE93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38649" y="4259798"/>
            <a:ext cx="1214233" cy="1831525"/>
          </a:xfrm>
          <a:prstGeom prst="rect">
            <a:avLst/>
          </a:prstGeom>
          <a:noFill/>
          <a:extLst>
            <a:ext uri="{909E8E84-426E-40DD-AFC4-6F175D3DCCD1}">
              <a14:hiddenFill xmlns:a14="http://schemas.microsoft.com/office/drawing/2010/main">
                <a:solidFill>
                  <a:srgbClr val="FFFFFF"/>
                </a:solidFill>
              </a14:hiddenFill>
            </a:ext>
          </a:extLst>
        </p:spPr>
      </p:pic>
      <p:cxnSp>
        <p:nvCxnSpPr>
          <p:cNvPr id="2" name="Connettore diritto 1">
            <a:extLst>
              <a:ext uri="{FF2B5EF4-FFF2-40B4-BE49-F238E27FC236}">
                <a16:creationId xmlns:a16="http://schemas.microsoft.com/office/drawing/2014/main" id="{254156B1-6EA3-499B-842A-87AB4468D375}"/>
              </a:ext>
            </a:extLst>
          </p:cNvPr>
          <p:cNvCxnSpPr>
            <a:cxnSpLocks/>
          </p:cNvCxnSpPr>
          <p:nvPr/>
        </p:nvCxnSpPr>
        <p:spPr>
          <a:xfrm>
            <a:off x="453957" y="1653701"/>
            <a:ext cx="519457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id="{D9EFFF4A-05D6-AF69-B05C-6D859C6C03EA}"/>
              </a:ext>
            </a:extLst>
          </p:cNvPr>
          <p:cNvCxnSpPr>
            <a:cxnSpLocks/>
          </p:cNvCxnSpPr>
          <p:nvPr/>
        </p:nvCxnSpPr>
        <p:spPr>
          <a:xfrm>
            <a:off x="1624519" y="3758119"/>
            <a:ext cx="9276945"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00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BEDDB5-7737-1DC8-089E-2A6A5A45DDA6}"/>
              </a:ext>
            </a:extLst>
          </p:cNvPr>
          <p:cNvSpPr>
            <a:spLocks noChangeArrowheads="1"/>
          </p:cNvSpPr>
          <p:nvPr/>
        </p:nvSpPr>
        <p:spPr bwMode="auto">
          <a:xfrm>
            <a:off x="607032" y="1590596"/>
            <a:ext cx="11302889" cy="400107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effectLst/>
                <a:latin typeface="Merriweather Sans" pitchFamily="2" charset="0"/>
              </a:rPr>
              <a:t>SADI-S, state of the art. Indications and results in 2024: a systematic review of literature</a:t>
            </a:r>
          </a:p>
          <a:p>
            <a:pPr marL="0" marR="0" lvl="0" indent="0" algn="l" defTabSz="914400" rtl="0" eaLnBrk="0" fontAlgn="base" latinLnBrk="0" hangingPunct="0">
              <a:lnSpc>
                <a:spcPct val="100000"/>
              </a:lnSpc>
              <a:spcBef>
                <a:spcPct val="0"/>
              </a:spcBef>
              <a:spcAft>
                <a:spcPct val="0"/>
              </a:spcAft>
              <a:buClrTx/>
              <a:buSzTx/>
              <a:tabLst/>
            </a:pPr>
            <a:r>
              <a:rPr kumimoji="0" lang="en-US" altLang="en-US" sz="1500" b="0" i="0" u="none" strike="noStrike" cap="none" normalizeH="0" baseline="0" dirty="0">
                <a:ln>
                  <a:noFill/>
                </a:ln>
                <a:solidFill>
                  <a:srgbClr val="000000"/>
                </a:solidFill>
                <a:effectLst/>
                <a:latin typeface="Merriweather Sans" pitchFamily="2" charset="0"/>
                <a:hlinkClick r:id="rId2"/>
              </a:rPr>
              <a:t>Livia Palmieri</a:t>
            </a:r>
            <a:r>
              <a:rPr kumimoji="0" lang="en-US" altLang="en-US" sz="1500" b="0" i="0" u="none" strike="noStrike" cap="none" normalizeH="0" baseline="0" dirty="0">
                <a:ln>
                  <a:noFill/>
                </a:ln>
                <a:solidFill>
                  <a:srgbClr val="222222"/>
                </a:solidFill>
                <a:effectLst/>
                <a:latin typeface="Merriweather Sans" pitchFamily="2" charset="0"/>
              </a:rPr>
              <a:t>, </a:t>
            </a:r>
            <a:r>
              <a:rPr kumimoji="0" lang="en-US" altLang="en-US" sz="1500" b="0" i="0" u="none" strike="noStrike" cap="none" normalizeH="0" baseline="0" dirty="0">
                <a:ln>
                  <a:noFill/>
                </a:ln>
                <a:solidFill>
                  <a:srgbClr val="000000"/>
                </a:solidFill>
                <a:effectLst/>
                <a:latin typeface="Merriweather Sans" pitchFamily="2" charset="0"/>
                <a:hlinkClick r:id="rId3"/>
              </a:rPr>
              <a:t>Francesco </a:t>
            </a:r>
            <a:r>
              <a:rPr kumimoji="0" lang="en-US" altLang="en-US" sz="1500" b="0" i="0" u="none" strike="noStrike" cap="none" normalizeH="0" baseline="0" dirty="0" err="1">
                <a:ln>
                  <a:noFill/>
                </a:ln>
                <a:solidFill>
                  <a:srgbClr val="000000"/>
                </a:solidFill>
                <a:effectLst/>
                <a:latin typeface="Merriweather Sans" pitchFamily="2" charset="0"/>
                <a:hlinkClick r:id="rId3"/>
              </a:rPr>
              <a:t>Pennestrì</a:t>
            </a:r>
            <a:r>
              <a:rPr kumimoji="0" lang="en-US" altLang="en-US" sz="1500" b="0" i="0" u="none" strike="noStrike" cap="none" normalizeH="0" baseline="0" dirty="0">
                <a:ln>
                  <a:noFill/>
                </a:ln>
                <a:solidFill>
                  <a:srgbClr val="000000"/>
                </a:solidFill>
                <a:effectLst/>
                <a:latin typeface="Merriweather Sans" pitchFamily="2" charset="0"/>
              </a:rPr>
              <a:t>, </a:t>
            </a:r>
            <a:r>
              <a:rPr kumimoji="0" lang="en-US" altLang="en-US" sz="1500" b="0" i="0" u="none" strike="noStrike" cap="none" normalizeH="0" baseline="0" dirty="0">
                <a:ln>
                  <a:noFill/>
                </a:ln>
                <a:solidFill>
                  <a:srgbClr val="000000"/>
                </a:solidFill>
                <a:effectLst/>
                <a:latin typeface="Merriweather Sans" pitchFamily="2" charset="0"/>
                <a:hlinkClick r:id="rId4"/>
              </a:rPr>
              <a:t>Marco Raffaelli</a:t>
            </a:r>
            <a:r>
              <a:rPr kumimoji="0" lang="en-US" altLang="en-US" sz="1500" b="0" i="0" u="none" strike="noStrike" cap="none" normalizeH="0" baseline="0" dirty="0">
                <a:ln>
                  <a:noFill/>
                </a:ln>
                <a:solidFill>
                  <a:srgbClr val="222222"/>
                </a:solidFill>
                <a:effectLst/>
                <a:latin typeface="Merriweather Sans"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00" b="1" i="0" u="none" strike="noStrike" cap="none" normalizeH="0" baseline="0" dirty="0">
              <a:ln>
                <a:noFill/>
              </a:ln>
              <a:solidFill>
                <a:srgbClr val="222222"/>
              </a:solidFill>
              <a:effectLst/>
              <a:latin typeface="Merriweather Sans"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222222"/>
                </a:solidFill>
                <a:effectLst/>
                <a:latin typeface="Merriweather Sans" pitchFamily="2" charset="0"/>
              </a:rPr>
              <a:t>Abstract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22222"/>
                </a:solidFill>
                <a:effectLst/>
                <a:latin typeface="Merriweather Sans" pitchFamily="2" charset="0"/>
              </a:rPr>
              <a:t>Single Anastomosis </a:t>
            </a:r>
            <a:r>
              <a:rPr kumimoji="0" lang="en-US" altLang="en-US" sz="1500" b="0" i="0" u="none" strike="noStrike" cap="none" normalizeH="0" baseline="0" dirty="0" err="1">
                <a:ln>
                  <a:noFill/>
                </a:ln>
                <a:solidFill>
                  <a:srgbClr val="222222"/>
                </a:solidFill>
                <a:effectLst/>
                <a:latin typeface="Merriweather Sans" pitchFamily="2" charset="0"/>
              </a:rPr>
              <a:t>Duodeno</a:t>
            </a:r>
            <a:r>
              <a:rPr kumimoji="0" lang="en-US" altLang="en-US" sz="1500" b="0" i="0" u="none" strike="noStrike" cap="none" normalizeH="0" baseline="0" dirty="0">
                <a:ln>
                  <a:noFill/>
                </a:ln>
                <a:solidFill>
                  <a:srgbClr val="222222"/>
                </a:solidFill>
                <a:effectLst/>
                <a:latin typeface="Merriweather Sans" pitchFamily="2" charset="0"/>
              </a:rPr>
              <a:t>-Ileal Bypass with Sleeve Gastrectomy (SADI-S) was proposed as a simplification of the biliopancreatic diversion (BPD) procedure with duodenal switch (DS) in order to reduce operative time and postoperative complications rate, however, keeping effectiveness in weight loss and in comorbidities’ resolution.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22222"/>
                </a:solidFill>
                <a:effectLst/>
                <a:latin typeface="Merriweather Sans" pitchFamily="2" charset="0"/>
              </a:rPr>
              <a:t>We performed a systematic review of the literature with the aim of summarizing the current evidence of SADI-S clinical outcomes in order to assess its effectiveness and safety, and a total of 17 studies were included.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22222"/>
                </a:solidFill>
                <a:effectLst/>
                <a:latin typeface="Merriweather Sans" pitchFamily="2" charset="0"/>
              </a:rPr>
              <a:t>Short- and mid-term follow-up results were reported, with a mean TWL loss ≥ 25% at 12 months and &gt; 44% after 24 months,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22222"/>
                </a:solidFill>
                <a:effectLst/>
                <a:latin typeface="Merriweather Sans" pitchFamily="2" charset="0"/>
              </a:rPr>
              <a:t>comparable to BPD-DS, also in </a:t>
            </a:r>
            <a:r>
              <a:rPr kumimoji="0" lang="en-US" altLang="en-US" sz="1500" b="0" i="0" u="none" strike="noStrike" cap="none" normalizeH="0" baseline="0" dirty="0" err="1">
                <a:ln>
                  <a:noFill/>
                </a:ln>
                <a:solidFill>
                  <a:srgbClr val="222222"/>
                </a:solidFill>
                <a:effectLst/>
                <a:latin typeface="Merriweather Sans" pitchFamily="2" charset="0"/>
              </a:rPr>
              <a:t>reoperative</a:t>
            </a:r>
            <a:r>
              <a:rPr kumimoji="0" lang="en-US" altLang="en-US" sz="1500" b="0" i="0" u="none" strike="noStrike" cap="none" normalizeH="0" baseline="0" dirty="0">
                <a:ln>
                  <a:noFill/>
                </a:ln>
                <a:solidFill>
                  <a:srgbClr val="222222"/>
                </a:solidFill>
                <a:effectLst/>
                <a:latin typeface="Merriweather Sans" pitchFamily="2" charset="0"/>
              </a:rPr>
              <a:t> surgery.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22222"/>
                </a:solidFill>
                <a:effectLst/>
                <a:latin typeface="Merriweather Sans" pitchFamily="2" charset="0"/>
              </a:rPr>
              <a:t>Comorbidity remission rates for T2D, hypertension, dyslipidemia and OSAS were of 75.8%, 61.2%, 60.4%, 71.9%, respectively.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22222"/>
                </a:solidFill>
                <a:effectLst/>
                <a:latin typeface="Merriweather Sans" pitchFamily="2" charset="0"/>
              </a:rPr>
              <a:t>Some nutritional deficiencies were reported (total proteins, albumin, folate, Vitamin B12 and Vitamin D),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22222"/>
                </a:solidFill>
                <a:effectLst/>
                <a:latin typeface="Merriweather Sans" pitchFamily="2" charset="0"/>
              </a:rPr>
              <a:t>but the </a:t>
            </a:r>
            <a:r>
              <a:rPr kumimoji="0" lang="en-US" altLang="en-US" sz="1500" b="0" i="0" u="none" strike="noStrike" cap="none" normalizeH="0" baseline="0" dirty="0" err="1">
                <a:ln>
                  <a:noFill/>
                </a:ln>
                <a:solidFill>
                  <a:srgbClr val="222222"/>
                </a:solidFill>
                <a:effectLst/>
                <a:latin typeface="Merriweather Sans" pitchFamily="2" charset="0"/>
              </a:rPr>
              <a:t>hypoabsorption</a:t>
            </a:r>
            <a:r>
              <a:rPr kumimoji="0" lang="en-US" altLang="en-US" sz="1500" b="0" i="0" u="none" strike="noStrike" cap="none" normalizeH="0" baseline="0" dirty="0">
                <a:ln>
                  <a:noFill/>
                </a:ln>
                <a:solidFill>
                  <a:srgbClr val="222222"/>
                </a:solidFill>
                <a:effectLst/>
                <a:latin typeface="Merriweather Sans" pitchFamily="2" charset="0"/>
              </a:rPr>
              <a:t> rate decreased with the lengthening of the common limb to 250/300 cm.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22222"/>
                </a:solidFill>
                <a:effectLst/>
                <a:latin typeface="Merriweather Sans" pitchFamily="2" charset="0"/>
              </a:rPr>
              <a:t>SADI-S can be defined as an efficient bariatric operation both as primary and </a:t>
            </a:r>
            <a:r>
              <a:rPr kumimoji="0" lang="en-US" altLang="en-US" sz="1500" b="0" i="0" u="none" strike="noStrike" cap="none" normalizeH="0" baseline="0" dirty="0" err="1">
                <a:ln>
                  <a:noFill/>
                </a:ln>
                <a:solidFill>
                  <a:srgbClr val="222222"/>
                </a:solidFill>
                <a:effectLst/>
                <a:latin typeface="Merriweather Sans" pitchFamily="2" charset="0"/>
              </a:rPr>
              <a:t>reoperative</a:t>
            </a:r>
            <a:r>
              <a:rPr kumimoji="0" lang="en-US" altLang="en-US" sz="1500" b="0" i="0" u="none" strike="noStrike" cap="none" normalizeH="0" baseline="0" dirty="0">
                <a:ln>
                  <a:noFill/>
                </a:ln>
                <a:solidFill>
                  <a:srgbClr val="222222"/>
                </a:solidFill>
                <a:effectLst/>
                <a:latin typeface="Merriweather Sans" pitchFamily="2" charset="0"/>
              </a:rPr>
              <a:t> procedure for recurrent weight gain,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222222"/>
                </a:solidFill>
                <a:effectLst/>
                <a:latin typeface="Merriweather Sans" pitchFamily="2" charset="0"/>
              </a:rPr>
              <a:t>with good results in comorbidity resolution. </a:t>
            </a:r>
            <a:endParaRPr kumimoji="0" lang="en-US" altLang="en-US" sz="1500" b="0" i="0" u="none" strike="noStrike" cap="none" normalizeH="0" baseline="0" dirty="0">
              <a:ln>
                <a:noFill/>
              </a:ln>
              <a:solidFill>
                <a:schemeClr val="tx1"/>
              </a:solidFill>
              <a:effectLst/>
            </a:endParaRPr>
          </a:p>
        </p:txBody>
      </p:sp>
      <p:sp>
        <p:nvSpPr>
          <p:cNvPr id="3" name="AutoShape 2">
            <a:hlinkClick r:id="rId5"/>
            <a:extLst>
              <a:ext uri="{FF2B5EF4-FFF2-40B4-BE49-F238E27FC236}">
                <a16:creationId xmlns:a16="http://schemas.microsoft.com/office/drawing/2014/main" id="{0365EBE3-302A-8E64-D10B-2EE4DAE25A52}"/>
              </a:ext>
            </a:extLst>
          </p:cNvPr>
          <p:cNvSpPr>
            <a:spLocks noChangeAspect="1" noChangeArrowheads="1"/>
          </p:cNvSpPr>
          <p:nvPr/>
        </p:nvSpPr>
        <p:spPr bwMode="auto">
          <a:xfrm>
            <a:off x="82550" y="-998538"/>
            <a:ext cx="685800" cy="904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ttangolo con angoli arrotondati 3">
            <a:extLst>
              <a:ext uri="{FF2B5EF4-FFF2-40B4-BE49-F238E27FC236}">
                <a16:creationId xmlns:a16="http://schemas.microsoft.com/office/drawing/2014/main" id="{ACA991FF-CBDC-99E7-575D-973288CFA304}"/>
              </a:ext>
            </a:extLst>
          </p:cNvPr>
          <p:cNvSpPr/>
          <p:nvPr/>
        </p:nvSpPr>
        <p:spPr>
          <a:xfrm>
            <a:off x="1874196" y="5053395"/>
            <a:ext cx="7684851" cy="21400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5" name="Connettore diritto 4">
            <a:extLst>
              <a:ext uri="{FF2B5EF4-FFF2-40B4-BE49-F238E27FC236}">
                <a16:creationId xmlns:a16="http://schemas.microsoft.com/office/drawing/2014/main" id="{A063C18C-938B-374D-FE59-CF07BABFBA2C}"/>
              </a:ext>
            </a:extLst>
          </p:cNvPr>
          <p:cNvCxnSpPr>
            <a:cxnSpLocks/>
          </p:cNvCxnSpPr>
          <p:nvPr/>
        </p:nvCxnSpPr>
        <p:spPr>
          <a:xfrm>
            <a:off x="5800928" y="1857982"/>
            <a:ext cx="305772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ttangolo con angoli arrotondati 6">
            <a:extLst>
              <a:ext uri="{FF2B5EF4-FFF2-40B4-BE49-F238E27FC236}">
                <a16:creationId xmlns:a16="http://schemas.microsoft.com/office/drawing/2014/main" id="{E6B671B9-53BF-B9F9-0B52-02CE32EC667B}"/>
              </a:ext>
            </a:extLst>
          </p:cNvPr>
          <p:cNvSpPr/>
          <p:nvPr/>
        </p:nvSpPr>
        <p:spPr>
          <a:xfrm>
            <a:off x="1326205" y="1629258"/>
            <a:ext cx="1462392" cy="214009"/>
          </a:xfrm>
          <a:prstGeom prst="round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99988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SADI-S 1.tif">
            <a:extLst>
              <a:ext uri="{FF2B5EF4-FFF2-40B4-BE49-F238E27FC236}">
                <a16:creationId xmlns:a16="http://schemas.microsoft.com/office/drawing/2014/main" id="{803A815A-F7E7-5CEC-5D6F-85FDED5F8C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35525" y="1265237"/>
            <a:ext cx="3095625" cy="43275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2EE00D7A-029C-0EBA-250B-B608C6A823F6}"/>
              </a:ext>
            </a:extLst>
          </p:cNvPr>
          <p:cNvSpPr txBox="1"/>
          <p:nvPr/>
        </p:nvSpPr>
        <p:spPr>
          <a:xfrm>
            <a:off x="2490280" y="2101514"/>
            <a:ext cx="6096000" cy="461665"/>
          </a:xfrm>
          <a:prstGeom prst="rect">
            <a:avLst/>
          </a:prstGeom>
          <a:noFill/>
        </p:spPr>
        <p:txBody>
          <a:bodyPr wrap="square">
            <a:spAutoFit/>
          </a:bodyPr>
          <a:lstStyle/>
          <a:p>
            <a:pPr marL="0" indent="0">
              <a:buNone/>
            </a:pPr>
            <a:r>
              <a:rPr lang="es-ES" sz="2400" b="1" dirty="0">
                <a:latin typeface="Century Gothic" charset="0"/>
                <a:ea typeface="MS PGothic" charset="0"/>
              </a:rPr>
              <a:t>CONCLUSION</a:t>
            </a:r>
          </a:p>
        </p:txBody>
      </p:sp>
    </p:spTree>
    <p:extLst>
      <p:ext uri="{BB962C8B-B14F-4D97-AF65-F5344CB8AC3E}">
        <p14:creationId xmlns:p14="http://schemas.microsoft.com/office/powerpoint/2010/main" val="3045160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a:xfrm>
            <a:off x="6612768" y="6216671"/>
            <a:ext cx="4526280" cy="557899"/>
          </a:xfrm>
        </p:spPr>
        <p:txBody>
          <a:bodyPr>
            <a:normAutofit/>
          </a:bodyPr>
          <a:lstStyle/>
          <a:p>
            <a:pPr algn="ctr"/>
            <a:r>
              <a:rPr lang="it-IT" sz="2800" b="1" i="1" dirty="0">
                <a:solidFill>
                  <a:schemeClr val="tx1"/>
                </a:solidFill>
                <a:latin typeface="18thCentury" pitchFamily="2" charset="0"/>
              </a:rPr>
              <a:t>Dr Fabrizio Bellini</a:t>
            </a:r>
          </a:p>
        </p:txBody>
      </p:sp>
      <p:sp>
        <p:nvSpPr>
          <p:cNvPr id="2" name="CasellaDiTesto 1">
            <a:extLst>
              <a:ext uri="{FF2B5EF4-FFF2-40B4-BE49-F238E27FC236}">
                <a16:creationId xmlns:a16="http://schemas.microsoft.com/office/drawing/2014/main" id="{AC723FA3-9DE2-D9A0-D0CF-427EAF0D2716}"/>
              </a:ext>
            </a:extLst>
          </p:cNvPr>
          <p:cNvSpPr txBox="1"/>
          <p:nvPr/>
        </p:nvSpPr>
        <p:spPr>
          <a:xfrm>
            <a:off x="7233492" y="1183464"/>
            <a:ext cx="2847254" cy="2862322"/>
          </a:xfrm>
          <a:prstGeom prst="rect">
            <a:avLst/>
          </a:prstGeom>
          <a:noFill/>
        </p:spPr>
        <p:txBody>
          <a:bodyPr wrap="none" rtlCol="0">
            <a:spAutoFit/>
          </a:bodyPr>
          <a:lstStyle/>
          <a:p>
            <a:pPr algn="ctr"/>
            <a:r>
              <a:rPr lang="en-US" sz="6000" b="1" dirty="0">
                <a:solidFill>
                  <a:srgbClr val="0070C0"/>
                </a:solidFill>
              </a:rPr>
              <a:t>SADI-S </a:t>
            </a:r>
          </a:p>
          <a:p>
            <a:pPr algn="ctr"/>
            <a:r>
              <a:rPr lang="en-US" sz="6000" b="1" dirty="0">
                <a:solidFill>
                  <a:srgbClr val="0070C0"/>
                </a:solidFill>
              </a:rPr>
              <a:t>vs</a:t>
            </a:r>
          </a:p>
          <a:p>
            <a:pPr algn="ctr"/>
            <a:r>
              <a:rPr lang="en-US" sz="6000" b="1" dirty="0">
                <a:solidFill>
                  <a:srgbClr val="0070C0"/>
                </a:solidFill>
              </a:rPr>
              <a:t>RYGBP</a:t>
            </a:r>
          </a:p>
        </p:txBody>
      </p:sp>
    </p:spTree>
    <p:extLst>
      <p:ext uri="{BB962C8B-B14F-4D97-AF65-F5344CB8AC3E}">
        <p14:creationId xmlns:p14="http://schemas.microsoft.com/office/powerpoint/2010/main" val="47115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874A5-77CB-3DAD-AD85-4D955AE1BFA2}"/>
            </a:ext>
          </a:extLst>
        </p:cNvPr>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9674C697-BAE4-6721-EA74-E9E101483507}"/>
              </a:ext>
            </a:extLst>
          </p:cNvPr>
          <p:cNvPicPr>
            <a:picLocks noGrp="1" noChangeAspect="1"/>
          </p:cNvPicPr>
          <p:nvPr>
            <p:ph idx="4294967295"/>
          </p:nvPr>
        </p:nvPicPr>
        <p:blipFill>
          <a:blip r:embed="rId2"/>
          <a:stretch>
            <a:fillRect/>
          </a:stretch>
        </p:blipFill>
        <p:spPr>
          <a:xfrm>
            <a:off x="560654" y="1859496"/>
            <a:ext cx="6160520" cy="4291012"/>
          </a:xfrm>
          <a:prstGeom prst="rect">
            <a:avLst/>
          </a:prstGeom>
        </p:spPr>
      </p:pic>
      <p:pic>
        <p:nvPicPr>
          <p:cNvPr id="7" name="Immagine 6">
            <a:extLst>
              <a:ext uri="{FF2B5EF4-FFF2-40B4-BE49-F238E27FC236}">
                <a16:creationId xmlns:a16="http://schemas.microsoft.com/office/drawing/2014/main" id="{9686E7DC-E9B3-CC44-B8B4-7832EA045580}"/>
              </a:ext>
            </a:extLst>
          </p:cNvPr>
          <p:cNvPicPr>
            <a:picLocks noChangeAspect="1"/>
          </p:cNvPicPr>
          <p:nvPr/>
        </p:nvPicPr>
        <p:blipFill>
          <a:blip r:embed="rId3"/>
          <a:stretch>
            <a:fillRect/>
          </a:stretch>
        </p:blipFill>
        <p:spPr>
          <a:xfrm>
            <a:off x="6772277" y="852732"/>
            <a:ext cx="5419723" cy="5371195"/>
          </a:xfrm>
          <a:prstGeom prst="rect">
            <a:avLst/>
          </a:prstGeom>
        </p:spPr>
      </p:pic>
      <p:pic>
        <p:nvPicPr>
          <p:cNvPr id="4" name="Immagine 3">
            <a:extLst>
              <a:ext uri="{FF2B5EF4-FFF2-40B4-BE49-F238E27FC236}">
                <a16:creationId xmlns:a16="http://schemas.microsoft.com/office/drawing/2014/main" id="{779A391A-AA6B-8C5B-791D-7CCB9DE909A5}"/>
              </a:ext>
            </a:extLst>
          </p:cNvPr>
          <p:cNvPicPr>
            <a:picLocks noChangeAspect="1"/>
          </p:cNvPicPr>
          <p:nvPr/>
        </p:nvPicPr>
        <p:blipFill>
          <a:blip r:embed="rId4"/>
          <a:stretch>
            <a:fillRect/>
          </a:stretch>
        </p:blipFill>
        <p:spPr>
          <a:xfrm>
            <a:off x="226932" y="458318"/>
            <a:ext cx="2934074" cy="1237323"/>
          </a:xfrm>
          <a:prstGeom prst="rect">
            <a:avLst/>
          </a:prstGeom>
        </p:spPr>
      </p:pic>
      <p:sp>
        <p:nvSpPr>
          <p:cNvPr id="6" name="CasellaDiTesto 5">
            <a:extLst>
              <a:ext uri="{FF2B5EF4-FFF2-40B4-BE49-F238E27FC236}">
                <a16:creationId xmlns:a16="http://schemas.microsoft.com/office/drawing/2014/main" id="{F291BF9E-986B-F173-BE11-E4BE4FF444A4}"/>
              </a:ext>
            </a:extLst>
          </p:cNvPr>
          <p:cNvSpPr txBox="1"/>
          <p:nvPr/>
        </p:nvSpPr>
        <p:spPr>
          <a:xfrm>
            <a:off x="1374009" y="1383787"/>
            <a:ext cx="639919" cy="338554"/>
          </a:xfrm>
          <a:prstGeom prst="rect">
            <a:avLst/>
          </a:prstGeom>
          <a:noFill/>
        </p:spPr>
        <p:txBody>
          <a:bodyPr wrap="none" rtlCol="0">
            <a:spAutoFit/>
          </a:bodyPr>
          <a:lstStyle/>
          <a:p>
            <a:r>
              <a:rPr lang="en-US" sz="1600" dirty="0">
                <a:solidFill>
                  <a:schemeClr val="bg1"/>
                </a:solidFill>
              </a:rPr>
              <a:t>2024</a:t>
            </a:r>
          </a:p>
        </p:txBody>
      </p:sp>
      <p:sp>
        <p:nvSpPr>
          <p:cNvPr id="2" name="Rettangolo con angoli arrotondati 1">
            <a:extLst>
              <a:ext uri="{FF2B5EF4-FFF2-40B4-BE49-F238E27FC236}">
                <a16:creationId xmlns:a16="http://schemas.microsoft.com/office/drawing/2014/main" id="{9BFD96AD-BB6B-2882-C021-B00C07E57A2F}"/>
              </a:ext>
            </a:extLst>
          </p:cNvPr>
          <p:cNvSpPr/>
          <p:nvPr/>
        </p:nvSpPr>
        <p:spPr>
          <a:xfrm>
            <a:off x="3819728" y="5518826"/>
            <a:ext cx="680936" cy="188068"/>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695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Elipse"/>
          <p:cNvSpPr/>
          <p:nvPr/>
        </p:nvSpPr>
        <p:spPr>
          <a:xfrm>
            <a:off x="3814417" y="2234406"/>
            <a:ext cx="4071937" cy="25717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41988" name="Rectángulo 3"/>
          <p:cNvSpPr>
            <a:spLocks noChangeArrowheads="1"/>
          </p:cNvSpPr>
          <p:nvPr/>
        </p:nvSpPr>
        <p:spPr bwMode="auto">
          <a:xfrm>
            <a:off x="2821799" y="2771639"/>
            <a:ext cx="8137525" cy="1421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1257300" lvl="2" indent="-342900">
              <a:lnSpc>
                <a:spcPct val="80000"/>
              </a:lnSpc>
              <a:spcBef>
                <a:spcPct val="20000"/>
              </a:spcBef>
            </a:pPr>
            <a:endParaRPr lang="es-ES" dirty="0">
              <a:latin typeface="Century Gothic" charset="0"/>
            </a:endParaRPr>
          </a:p>
          <a:p>
            <a:pPr marL="1714500" lvl="3" indent="-342900">
              <a:lnSpc>
                <a:spcPct val="80000"/>
              </a:lnSpc>
              <a:spcBef>
                <a:spcPct val="20000"/>
              </a:spcBef>
              <a:buFont typeface="Wingdings" charset="0"/>
              <a:buChar char="ü"/>
            </a:pPr>
            <a:r>
              <a:rPr lang="es-ES" dirty="0">
                <a:latin typeface="Century Gothic" charset="0"/>
              </a:rPr>
              <a:t>Single anastomosis</a:t>
            </a:r>
          </a:p>
          <a:p>
            <a:pPr marL="1714500" lvl="3" indent="-342900">
              <a:lnSpc>
                <a:spcPct val="80000"/>
              </a:lnSpc>
              <a:spcBef>
                <a:spcPct val="20000"/>
              </a:spcBef>
              <a:buFont typeface="Wingdings" charset="0"/>
              <a:buChar char="ü"/>
            </a:pPr>
            <a:r>
              <a:rPr lang="es-ES" dirty="0">
                <a:latin typeface="Century Gothic" charset="0"/>
              </a:rPr>
              <a:t>No </a:t>
            </a:r>
            <a:r>
              <a:rPr lang="es-ES" dirty="0" err="1">
                <a:latin typeface="Century Gothic" charset="0"/>
              </a:rPr>
              <a:t>opening</a:t>
            </a:r>
            <a:r>
              <a:rPr lang="es-ES" dirty="0">
                <a:latin typeface="Century Gothic" charset="0"/>
              </a:rPr>
              <a:t> of meso</a:t>
            </a:r>
          </a:p>
          <a:p>
            <a:pPr marL="1714500" lvl="3" indent="-342900">
              <a:lnSpc>
                <a:spcPct val="80000"/>
              </a:lnSpc>
              <a:spcBef>
                <a:spcPct val="20000"/>
              </a:spcBef>
              <a:buFont typeface="Wingdings" charset="0"/>
              <a:buChar char="ü"/>
            </a:pPr>
            <a:r>
              <a:rPr lang="es-ES" dirty="0">
                <a:latin typeface="Century Gothic" charset="0"/>
              </a:rPr>
              <a:t>Less surgical time</a:t>
            </a:r>
          </a:p>
          <a:p>
            <a:pPr marL="1714500" lvl="3" indent="-342900">
              <a:lnSpc>
                <a:spcPct val="80000"/>
              </a:lnSpc>
              <a:spcBef>
                <a:spcPct val="20000"/>
              </a:spcBef>
              <a:buFont typeface="Wingdings" charset="0"/>
              <a:buChar char="ü"/>
            </a:pPr>
            <a:r>
              <a:rPr lang="es-ES" dirty="0" err="1">
                <a:latin typeface="Century Gothic" charset="0"/>
              </a:rPr>
              <a:t>Less</a:t>
            </a:r>
            <a:r>
              <a:rPr lang="es-ES" dirty="0">
                <a:latin typeface="Century Gothic" charset="0"/>
              </a:rPr>
              <a:t> </a:t>
            </a:r>
            <a:r>
              <a:rPr lang="es-ES" dirty="0" err="1">
                <a:latin typeface="Century Gothic" charset="0"/>
              </a:rPr>
              <a:t>bowel</a:t>
            </a:r>
            <a:r>
              <a:rPr lang="es-ES" dirty="0">
                <a:latin typeface="Century Gothic" charset="0"/>
              </a:rPr>
              <a:t> </a:t>
            </a:r>
            <a:r>
              <a:rPr lang="es-ES" dirty="0" err="1">
                <a:latin typeface="Century Gothic" charset="0"/>
              </a:rPr>
              <a:t>movements</a:t>
            </a:r>
            <a:r>
              <a:rPr lang="es-ES" dirty="0">
                <a:latin typeface="Century Gothic" charset="0"/>
              </a:rPr>
              <a:t>.</a:t>
            </a:r>
          </a:p>
        </p:txBody>
      </p:sp>
      <p:sp>
        <p:nvSpPr>
          <p:cNvPr id="2" name="CuadroTexto 1"/>
          <p:cNvSpPr txBox="1"/>
          <p:nvPr/>
        </p:nvSpPr>
        <p:spPr>
          <a:xfrm>
            <a:off x="1972698" y="2248419"/>
            <a:ext cx="2120579"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s-ES" sz="2800" b="1" dirty="0">
                <a:ln w="11430"/>
                <a:solidFill>
                  <a:schemeClr val="accent3">
                    <a:lumMod val="50000"/>
                  </a:schemeClr>
                </a:solidFill>
                <a:effectLst>
                  <a:outerShdw blurRad="50800" dist="39000" dir="5460000" algn="tl">
                    <a:srgbClr val="000000">
                      <a:alpha val="38000"/>
                    </a:srgbClr>
                  </a:outerShdw>
                </a:effectLst>
                <a:latin typeface="Calibri" pitchFamily="34" charset="0"/>
                <a:ea typeface="MS PGothic" pitchFamily="34" charset="-128"/>
              </a:rPr>
              <a:t>In SADI-S…</a:t>
            </a:r>
          </a:p>
        </p:txBody>
      </p:sp>
      <p:pic>
        <p:nvPicPr>
          <p:cNvPr id="41990" name="Imagen 2" descr="SADI-S 1.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87090" y="1573588"/>
            <a:ext cx="2578100" cy="360045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8C913B84-F50F-4F5E-BB09-25BE2B389DC7}"/>
              </a:ext>
            </a:extLst>
          </p:cNvPr>
          <p:cNvSpPr txBox="1"/>
          <p:nvPr/>
        </p:nvSpPr>
        <p:spPr>
          <a:xfrm>
            <a:off x="1284051" y="1342756"/>
            <a:ext cx="6096000" cy="461665"/>
          </a:xfrm>
          <a:prstGeom prst="rect">
            <a:avLst/>
          </a:prstGeom>
          <a:noFill/>
        </p:spPr>
        <p:txBody>
          <a:bodyPr wrap="square">
            <a:spAutoFit/>
          </a:bodyPr>
          <a:lstStyle/>
          <a:p>
            <a:pPr marL="0" indent="0">
              <a:buNone/>
            </a:pPr>
            <a:r>
              <a:rPr lang="es-ES" sz="2400" b="1" dirty="0">
                <a:latin typeface="Century Gothic" charset="0"/>
                <a:ea typeface="MS PGothic" charset="0"/>
              </a:rPr>
              <a:t>CONCLUSION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8795EF9-D75C-31B3-85EA-07E581B6882F}"/>
              </a:ext>
            </a:extLst>
          </p:cNvPr>
          <p:cNvSpPr txBox="1"/>
          <p:nvPr/>
        </p:nvSpPr>
        <p:spPr>
          <a:xfrm>
            <a:off x="2848187" y="2894896"/>
            <a:ext cx="2120579" cy="58477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s-ES" sz="3200" b="1" dirty="0">
                <a:ln w="11430"/>
                <a:solidFill>
                  <a:schemeClr val="accent3">
                    <a:lumMod val="50000"/>
                  </a:schemeClr>
                </a:solidFill>
                <a:latin typeface="Calibri" pitchFamily="34" charset="0"/>
                <a:ea typeface="MS PGothic" pitchFamily="34" charset="-128"/>
              </a:rPr>
              <a:t>In SADI-S…</a:t>
            </a:r>
          </a:p>
        </p:txBody>
      </p:sp>
      <p:sp>
        <p:nvSpPr>
          <p:cNvPr id="4" name="CasellaDiTesto 3">
            <a:extLst>
              <a:ext uri="{FF2B5EF4-FFF2-40B4-BE49-F238E27FC236}">
                <a16:creationId xmlns:a16="http://schemas.microsoft.com/office/drawing/2014/main" id="{D142AD94-BEC2-2A4B-DDEA-2B89CDE3FA86}"/>
              </a:ext>
            </a:extLst>
          </p:cNvPr>
          <p:cNvSpPr txBox="1"/>
          <p:nvPr/>
        </p:nvSpPr>
        <p:spPr>
          <a:xfrm>
            <a:off x="3467489" y="3672658"/>
            <a:ext cx="7544222" cy="1292662"/>
          </a:xfrm>
          <a:prstGeom prst="rect">
            <a:avLst/>
          </a:prstGeom>
          <a:noFill/>
        </p:spPr>
        <p:txBody>
          <a:bodyPr wrap="square">
            <a:spAutoFit/>
          </a:bodyPr>
          <a:lstStyle/>
          <a:p>
            <a:pPr marL="285750" indent="-285750">
              <a:lnSpc>
                <a:spcPct val="150000"/>
              </a:lnSpc>
              <a:buFontTx/>
              <a:buChar char="-"/>
            </a:pPr>
            <a:r>
              <a:rPr lang="en-GB" sz="2000" i="0" dirty="0">
                <a:solidFill>
                  <a:srgbClr val="222222"/>
                </a:solidFill>
                <a:effectLst/>
                <a:latin typeface="+mj-lt"/>
              </a:rPr>
              <a:t>a </a:t>
            </a:r>
            <a:r>
              <a:rPr lang="en-GB" sz="2000" i="0" dirty="0">
                <a:solidFill>
                  <a:srgbClr val="222222"/>
                </a:solidFill>
                <a:effectLst/>
                <a:latin typeface="+mj-lt"/>
                <a:cs typeface="Levenim MT" panose="02010502060101010101" pitchFamily="2" charset="-79"/>
              </a:rPr>
              <a:t>high</a:t>
            </a:r>
            <a:r>
              <a:rPr lang="en-GB" sz="2000" i="0" dirty="0">
                <a:solidFill>
                  <a:srgbClr val="222222"/>
                </a:solidFill>
                <a:effectLst/>
                <a:latin typeface="+mj-lt"/>
              </a:rPr>
              <a:t> prevalence of macro-nutrient deficiencies</a:t>
            </a:r>
          </a:p>
          <a:p>
            <a:pPr marL="285750" indent="-285750">
              <a:lnSpc>
                <a:spcPct val="150000"/>
              </a:lnSpc>
              <a:buFontTx/>
              <a:buChar char="-"/>
            </a:pPr>
            <a:r>
              <a:rPr lang="en-US" sz="2000" dirty="0">
                <a:solidFill>
                  <a:srgbClr val="000000"/>
                </a:solidFill>
                <a:latin typeface="+mj-lt"/>
                <a:cs typeface="Levenim MT" panose="02010502060101010101" pitchFamily="2" charset="-79"/>
              </a:rPr>
              <a:t>the need for Nutrient Supplements Daily and…</a:t>
            </a:r>
            <a:r>
              <a:rPr lang="en-US" sz="2000" dirty="0">
                <a:latin typeface="+mj-lt"/>
                <a:cs typeface="Levenim MT" panose="02010502060101010101" pitchFamily="2" charset="-79"/>
              </a:rPr>
              <a:t>FOR LIFE!!!</a:t>
            </a:r>
            <a:r>
              <a:rPr lang="en-US" sz="2000" dirty="0">
                <a:solidFill>
                  <a:srgbClr val="000000"/>
                </a:solidFill>
                <a:latin typeface="+mj-lt"/>
                <a:cs typeface="Levenim MT" panose="02010502060101010101" pitchFamily="2" charset="-79"/>
              </a:rPr>
              <a:t> </a:t>
            </a:r>
          </a:p>
          <a:p>
            <a:pPr marL="285750" indent="-285750">
              <a:buFontTx/>
              <a:buChar char="-"/>
            </a:pPr>
            <a:endParaRPr lang="en-US" dirty="0"/>
          </a:p>
        </p:txBody>
      </p:sp>
      <p:sp>
        <p:nvSpPr>
          <p:cNvPr id="5" name="CasellaDiTesto 4">
            <a:extLst>
              <a:ext uri="{FF2B5EF4-FFF2-40B4-BE49-F238E27FC236}">
                <a16:creationId xmlns:a16="http://schemas.microsoft.com/office/drawing/2014/main" id="{B5B1DB4A-172D-A14F-0BFD-E33AE7161741}"/>
              </a:ext>
            </a:extLst>
          </p:cNvPr>
          <p:cNvSpPr txBox="1"/>
          <p:nvPr/>
        </p:nvSpPr>
        <p:spPr>
          <a:xfrm>
            <a:off x="1791115" y="2328141"/>
            <a:ext cx="715260" cy="800219"/>
          </a:xfrm>
          <a:prstGeom prst="rect">
            <a:avLst/>
          </a:prstGeom>
          <a:noFill/>
        </p:spPr>
        <p:txBody>
          <a:bodyPr wrap="none" rtlCol="0">
            <a:spAutoFit/>
          </a:bodyPr>
          <a:lstStyle/>
          <a:p>
            <a:r>
              <a:rPr lang="en-US" sz="2800" b="1" dirty="0"/>
              <a:t>But</a:t>
            </a:r>
          </a:p>
          <a:p>
            <a:endParaRPr lang="en-US" dirty="0"/>
          </a:p>
        </p:txBody>
      </p:sp>
      <p:sp>
        <p:nvSpPr>
          <p:cNvPr id="3" name="CasellaDiTesto 2">
            <a:extLst>
              <a:ext uri="{FF2B5EF4-FFF2-40B4-BE49-F238E27FC236}">
                <a16:creationId xmlns:a16="http://schemas.microsoft.com/office/drawing/2014/main" id="{A1726213-C64F-37BC-7616-6568F36DEE12}"/>
              </a:ext>
            </a:extLst>
          </p:cNvPr>
          <p:cNvSpPr txBox="1"/>
          <p:nvPr/>
        </p:nvSpPr>
        <p:spPr>
          <a:xfrm>
            <a:off x="1284051" y="1342756"/>
            <a:ext cx="6096000" cy="461665"/>
          </a:xfrm>
          <a:prstGeom prst="rect">
            <a:avLst/>
          </a:prstGeom>
          <a:noFill/>
        </p:spPr>
        <p:txBody>
          <a:bodyPr wrap="square">
            <a:spAutoFit/>
          </a:bodyPr>
          <a:lstStyle/>
          <a:p>
            <a:pPr marL="0" indent="0">
              <a:buNone/>
            </a:pPr>
            <a:r>
              <a:rPr lang="es-ES" sz="2400" b="1" dirty="0">
                <a:latin typeface="Century Gothic" charset="0"/>
                <a:ea typeface="MS PGothic" charset="0"/>
              </a:rPr>
              <a:t>CONCLUSION</a:t>
            </a:r>
          </a:p>
        </p:txBody>
      </p:sp>
    </p:spTree>
    <p:extLst>
      <p:ext uri="{BB962C8B-B14F-4D97-AF65-F5344CB8AC3E}">
        <p14:creationId xmlns:p14="http://schemas.microsoft.com/office/powerpoint/2010/main" val="3223385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8C08C-9137-FA8D-ADE9-D77CE1060D4B}"/>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542E2057-FD8A-88D9-F904-E342E7241A25}"/>
              </a:ext>
            </a:extLst>
          </p:cNvPr>
          <p:cNvSpPr txBox="1"/>
          <p:nvPr/>
        </p:nvSpPr>
        <p:spPr>
          <a:xfrm>
            <a:off x="1284051" y="1342756"/>
            <a:ext cx="6096000" cy="461665"/>
          </a:xfrm>
          <a:prstGeom prst="rect">
            <a:avLst/>
          </a:prstGeom>
          <a:noFill/>
        </p:spPr>
        <p:txBody>
          <a:bodyPr wrap="square">
            <a:spAutoFit/>
          </a:bodyPr>
          <a:lstStyle/>
          <a:p>
            <a:pPr marL="0" indent="0">
              <a:buNone/>
            </a:pPr>
            <a:r>
              <a:rPr lang="es-ES" sz="2400" b="1" dirty="0">
                <a:latin typeface="Century Gothic" charset="0"/>
                <a:ea typeface="MS PGothic" charset="0"/>
              </a:rPr>
              <a:t>CONCLUSION</a:t>
            </a:r>
          </a:p>
        </p:txBody>
      </p:sp>
      <p:sp>
        <p:nvSpPr>
          <p:cNvPr id="7" name="CasellaDiTesto 6">
            <a:extLst>
              <a:ext uri="{FF2B5EF4-FFF2-40B4-BE49-F238E27FC236}">
                <a16:creationId xmlns:a16="http://schemas.microsoft.com/office/drawing/2014/main" id="{5D60A115-3BE5-EB60-B891-2DBC11BF1548}"/>
              </a:ext>
            </a:extLst>
          </p:cNvPr>
          <p:cNvSpPr txBox="1"/>
          <p:nvPr/>
        </p:nvSpPr>
        <p:spPr>
          <a:xfrm>
            <a:off x="2979906" y="3374275"/>
            <a:ext cx="8044774" cy="1015663"/>
          </a:xfrm>
          <a:prstGeom prst="rect">
            <a:avLst/>
          </a:prstGeom>
          <a:noFill/>
        </p:spPr>
        <p:txBody>
          <a:bodyPr wrap="square">
            <a:spAutoFit/>
          </a:bodyPr>
          <a:lstStyle/>
          <a:p>
            <a:r>
              <a:rPr lang="en-GB" sz="2000" b="0" i="0" dirty="0">
                <a:solidFill>
                  <a:srgbClr val="1B1B1B"/>
                </a:solidFill>
                <a:effectLst/>
                <a:latin typeface="Century Gothic" panose="020B0502020202020204" pitchFamily="34" charset="0"/>
              </a:rPr>
              <a:t>Roux-en-Y gastric bypass (RYGB) has traditionally been considered the gold standard due to its balance between efficacy and safety.</a:t>
            </a:r>
            <a:endParaRPr lang="en-US" sz="2000" dirty="0">
              <a:latin typeface="Century Gothic" panose="020B0502020202020204" pitchFamily="34" charset="0"/>
            </a:endParaRPr>
          </a:p>
        </p:txBody>
      </p:sp>
      <p:sp>
        <p:nvSpPr>
          <p:cNvPr id="2" name="CuadroTexto 1">
            <a:extLst>
              <a:ext uri="{FF2B5EF4-FFF2-40B4-BE49-F238E27FC236}">
                <a16:creationId xmlns:a16="http://schemas.microsoft.com/office/drawing/2014/main" id="{82A73ED0-49E8-073B-1C26-E4FBA5E95420}"/>
              </a:ext>
            </a:extLst>
          </p:cNvPr>
          <p:cNvSpPr txBox="1"/>
          <p:nvPr/>
        </p:nvSpPr>
        <p:spPr>
          <a:xfrm>
            <a:off x="1919616" y="2538215"/>
            <a:ext cx="2120579" cy="58477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s-ES" sz="3200" b="1" dirty="0">
                <a:ln w="11430"/>
                <a:solidFill>
                  <a:schemeClr val="accent3">
                    <a:lumMod val="50000"/>
                  </a:schemeClr>
                </a:solidFill>
                <a:latin typeface="Calibri" pitchFamily="34" charset="0"/>
                <a:ea typeface="MS PGothic" pitchFamily="34" charset="-128"/>
              </a:rPr>
              <a:t>In RYGBP</a:t>
            </a:r>
          </a:p>
        </p:txBody>
      </p:sp>
    </p:spTree>
    <p:extLst>
      <p:ext uri="{BB962C8B-B14F-4D97-AF65-F5344CB8AC3E}">
        <p14:creationId xmlns:p14="http://schemas.microsoft.com/office/powerpoint/2010/main" val="3304465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02284" y="2904537"/>
            <a:ext cx="7310335" cy="1215183"/>
          </a:xfrm>
        </p:spPr>
        <p:txBody>
          <a:bodyPr>
            <a:normAutofit/>
          </a:bodyPr>
          <a:lstStyle/>
          <a:p>
            <a:pPr marL="0" indent="0">
              <a:spcBef>
                <a:spcPts val="0"/>
              </a:spcBef>
              <a:spcAft>
                <a:spcPts val="1800"/>
              </a:spcAft>
              <a:buNone/>
            </a:pPr>
            <a:r>
              <a:rPr lang="en-US" sz="2400" dirty="0"/>
              <a:t>Gastric bypass has been the most frequently performed metabolic/bariatric operation in the history of bariatric surgery.</a:t>
            </a:r>
          </a:p>
        </p:txBody>
      </p:sp>
      <p:sp>
        <p:nvSpPr>
          <p:cNvPr id="5" name="CasellaDiTesto 4">
            <a:extLst>
              <a:ext uri="{FF2B5EF4-FFF2-40B4-BE49-F238E27FC236}">
                <a16:creationId xmlns:a16="http://schemas.microsoft.com/office/drawing/2014/main" id="{ADBFCAAF-4F86-9293-DE15-6D0F2B55E5B3}"/>
              </a:ext>
            </a:extLst>
          </p:cNvPr>
          <p:cNvSpPr txBox="1"/>
          <p:nvPr/>
        </p:nvSpPr>
        <p:spPr>
          <a:xfrm>
            <a:off x="6644801" y="5518985"/>
            <a:ext cx="6096000" cy="369332"/>
          </a:xfrm>
          <a:prstGeom prst="rect">
            <a:avLst/>
          </a:prstGeom>
          <a:noFill/>
        </p:spPr>
        <p:txBody>
          <a:bodyPr wrap="square">
            <a:spAutoFit/>
          </a:bodyPr>
          <a:lstStyle/>
          <a:p>
            <a:pPr algn="ctr">
              <a:spcAft>
                <a:spcPts val="300"/>
              </a:spcAft>
            </a:pPr>
            <a:r>
              <a:rPr lang="en-US" sz="1800" b="1" dirty="0">
                <a:solidFill>
                  <a:schemeClr val="tx2"/>
                </a:solidFill>
              </a:rPr>
              <a:t>Henry Buchwald, M.D., Ph.D., </a:t>
            </a:r>
            <a:r>
              <a:rPr lang="en-US" sz="1800" b="1" dirty="0" err="1">
                <a:solidFill>
                  <a:schemeClr val="tx2"/>
                </a:solidFill>
              </a:rPr>
              <a:t>HonFRCS</a:t>
            </a:r>
            <a:endParaRPr lang="en-US" sz="1800" b="1" dirty="0">
              <a:solidFill>
                <a:schemeClr val="tx2"/>
              </a:solidFill>
            </a:endParaRPr>
          </a:p>
        </p:txBody>
      </p:sp>
      <p:sp>
        <p:nvSpPr>
          <p:cNvPr id="6" name="CasellaDiTesto 5">
            <a:extLst>
              <a:ext uri="{FF2B5EF4-FFF2-40B4-BE49-F238E27FC236}">
                <a16:creationId xmlns:a16="http://schemas.microsoft.com/office/drawing/2014/main" id="{1DBC0805-7D87-8448-6A1B-23CB3D0EBD92}"/>
              </a:ext>
            </a:extLst>
          </p:cNvPr>
          <p:cNvSpPr txBox="1"/>
          <p:nvPr/>
        </p:nvSpPr>
        <p:spPr>
          <a:xfrm>
            <a:off x="2414081" y="2734727"/>
            <a:ext cx="1340795" cy="523220"/>
          </a:xfrm>
          <a:prstGeom prst="rect">
            <a:avLst/>
          </a:prstGeom>
          <a:noFill/>
        </p:spPr>
        <p:txBody>
          <a:bodyPr wrap="square">
            <a:spAutoFit/>
          </a:bodyPr>
          <a:lstStyle/>
          <a:p>
            <a:r>
              <a:rPr lang="en-US" sz="2800" b="1" dirty="0">
                <a:solidFill>
                  <a:srgbClr val="00B050"/>
                </a:solidFill>
              </a:rPr>
              <a:t>Fact</a:t>
            </a:r>
            <a:endParaRPr lang="en-US" sz="2800" dirty="0">
              <a:solidFill>
                <a:srgbClr val="00B050"/>
              </a:solidFill>
            </a:endParaRPr>
          </a:p>
        </p:txBody>
      </p:sp>
      <p:sp>
        <p:nvSpPr>
          <p:cNvPr id="8" name="CasellaDiTesto 7">
            <a:extLst>
              <a:ext uri="{FF2B5EF4-FFF2-40B4-BE49-F238E27FC236}">
                <a16:creationId xmlns:a16="http://schemas.microsoft.com/office/drawing/2014/main" id="{D5F6CD4D-2DD1-DA45-BC0D-456508E0D272}"/>
              </a:ext>
            </a:extLst>
          </p:cNvPr>
          <p:cNvSpPr txBox="1"/>
          <p:nvPr/>
        </p:nvSpPr>
        <p:spPr>
          <a:xfrm>
            <a:off x="1988775" y="4376277"/>
            <a:ext cx="1917969" cy="523220"/>
          </a:xfrm>
          <a:prstGeom prst="rect">
            <a:avLst/>
          </a:prstGeom>
          <a:noFill/>
        </p:spPr>
        <p:txBody>
          <a:bodyPr wrap="square">
            <a:spAutoFit/>
          </a:bodyPr>
          <a:lstStyle/>
          <a:p>
            <a:r>
              <a:rPr lang="en-US" sz="2800" b="1" dirty="0">
                <a:solidFill>
                  <a:srgbClr val="00B050"/>
                </a:solidFill>
              </a:rPr>
              <a:t>Prediction</a:t>
            </a:r>
            <a:endParaRPr lang="en-US" sz="2800" dirty="0">
              <a:solidFill>
                <a:srgbClr val="00B050"/>
              </a:solidFill>
            </a:endParaRPr>
          </a:p>
        </p:txBody>
      </p:sp>
      <p:sp>
        <p:nvSpPr>
          <p:cNvPr id="4" name="CasellaDiTesto 3">
            <a:extLst>
              <a:ext uri="{FF2B5EF4-FFF2-40B4-BE49-F238E27FC236}">
                <a16:creationId xmlns:a16="http://schemas.microsoft.com/office/drawing/2014/main" id="{798B1D7F-1BB1-8B8F-E3DA-C9A9B47F447F}"/>
              </a:ext>
            </a:extLst>
          </p:cNvPr>
          <p:cNvSpPr txBox="1"/>
          <p:nvPr/>
        </p:nvSpPr>
        <p:spPr>
          <a:xfrm>
            <a:off x="1275284" y="1355772"/>
            <a:ext cx="2735363" cy="461665"/>
          </a:xfrm>
          <a:prstGeom prst="rect">
            <a:avLst/>
          </a:prstGeom>
          <a:noFill/>
        </p:spPr>
        <p:txBody>
          <a:bodyPr wrap="square">
            <a:spAutoFit/>
          </a:bodyPr>
          <a:lstStyle/>
          <a:p>
            <a:pPr marL="0" indent="0">
              <a:buNone/>
            </a:pPr>
            <a:r>
              <a:rPr lang="es-ES" sz="2400" b="1" dirty="0">
                <a:latin typeface="Century Gothic" charset="0"/>
                <a:ea typeface="MS PGothic" charset="0"/>
              </a:rPr>
              <a:t>CONCLUSION</a:t>
            </a:r>
          </a:p>
        </p:txBody>
      </p:sp>
      <p:sp>
        <p:nvSpPr>
          <p:cNvPr id="9" name="CasellaDiTesto 8">
            <a:extLst>
              <a:ext uri="{FF2B5EF4-FFF2-40B4-BE49-F238E27FC236}">
                <a16:creationId xmlns:a16="http://schemas.microsoft.com/office/drawing/2014/main" id="{1296DFAF-010F-C2DD-4099-985D6D149C93}"/>
              </a:ext>
            </a:extLst>
          </p:cNvPr>
          <p:cNvSpPr txBox="1"/>
          <p:nvPr/>
        </p:nvSpPr>
        <p:spPr>
          <a:xfrm>
            <a:off x="4502284" y="4253062"/>
            <a:ext cx="7255213" cy="1200329"/>
          </a:xfrm>
          <a:prstGeom prst="rect">
            <a:avLst/>
          </a:prstGeom>
          <a:noFill/>
        </p:spPr>
        <p:txBody>
          <a:bodyPr wrap="square">
            <a:spAutoFit/>
          </a:bodyPr>
          <a:lstStyle/>
          <a:p>
            <a:pPr marL="0" indent="0">
              <a:spcBef>
                <a:spcPts val="0"/>
              </a:spcBef>
              <a:spcAft>
                <a:spcPts val="1800"/>
              </a:spcAft>
              <a:buNone/>
            </a:pPr>
            <a:r>
              <a:rPr lang="en-US" sz="2400" dirty="0"/>
              <a:t>Gastric bypass will remain in the metabolic/bariatric armamentarium in the future of bariatric surgery. </a:t>
            </a:r>
          </a:p>
        </p:txBody>
      </p:sp>
      <p:sp>
        <p:nvSpPr>
          <p:cNvPr id="7" name="CasellaDiTesto 6">
            <a:extLst>
              <a:ext uri="{FF2B5EF4-FFF2-40B4-BE49-F238E27FC236}">
                <a16:creationId xmlns:a16="http://schemas.microsoft.com/office/drawing/2014/main" id="{3613818E-8DFA-8F9F-86E9-0E7881760600}"/>
              </a:ext>
            </a:extLst>
          </p:cNvPr>
          <p:cNvSpPr txBox="1"/>
          <p:nvPr/>
        </p:nvSpPr>
        <p:spPr>
          <a:xfrm>
            <a:off x="4540746" y="2283868"/>
            <a:ext cx="6371196" cy="369332"/>
          </a:xfrm>
          <a:prstGeom prst="rect">
            <a:avLst/>
          </a:prstGeom>
          <a:noFill/>
        </p:spPr>
        <p:txBody>
          <a:bodyPr wrap="square">
            <a:spAutoFit/>
          </a:bodyPr>
          <a:lstStyle/>
          <a:p>
            <a:pPr>
              <a:spcBef>
                <a:spcPts val="0"/>
              </a:spcBef>
              <a:spcAft>
                <a:spcPts val="1800"/>
              </a:spcAft>
            </a:pPr>
            <a:r>
              <a:rPr lang="en-US" sz="1800" b="1" dirty="0">
                <a:solidFill>
                  <a:srgbClr val="0070C0"/>
                </a:solidFill>
              </a:rPr>
              <a:t>SIXTY YEARS OF GASTRIC BYPASS</a:t>
            </a:r>
          </a:p>
        </p:txBody>
      </p:sp>
    </p:spTree>
    <p:extLst>
      <p:ext uri="{BB962C8B-B14F-4D97-AF65-F5344CB8AC3E}">
        <p14:creationId xmlns:p14="http://schemas.microsoft.com/office/powerpoint/2010/main" val="366625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7129984" y="2910061"/>
            <a:ext cx="2708159" cy="1063056"/>
          </a:xfrm>
        </p:spPr>
        <p:txBody>
          <a:bodyPr/>
          <a:lstStyle/>
          <a:p>
            <a:pPr algn="ctr"/>
            <a:r>
              <a:rPr lang="it-IT" dirty="0"/>
              <a:t>Grazie</a:t>
            </a:r>
          </a:p>
        </p:txBody>
      </p:sp>
    </p:spTree>
    <p:extLst>
      <p:ext uri="{BB962C8B-B14F-4D97-AF65-F5344CB8AC3E}">
        <p14:creationId xmlns:p14="http://schemas.microsoft.com/office/powerpoint/2010/main" val="1745545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756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2ECAF-FD8E-782D-63A3-1DDA6E8E0DA7}"/>
            </a:ext>
          </a:extLst>
        </p:cNvPr>
        <p:cNvGrpSpPr/>
        <p:nvPr/>
      </p:nvGrpSpPr>
      <p:grpSpPr>
        <a:xfrm>
          <a:off x="0" y="0"/>
          <a:ext cx="0" cy="0"/>
          <a:chOff x="0" y="0"/>
          <a:chExt cx="0" cy="0"/>
        </a:xfrm>
      </p:grpSpPr>
    </p:spTree>
    <p:extLst>
      <p:ext uri="{BB962C8B-B14F-4D97-AF65-F5344CB8AC3E}">
        <p14:creationId xmlns:p14="http://schemas.microsoft.com/office/powerpoint/2010/main" val="196480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6" name="DSModificado.png"/>
          <p:cNvPicPr>
            <a:picLocks noChangeAspect="1"/>
          </p:cNvPicPr>
          <p:nvPr/>
        </p:nvPicPr>
        <p:blipFill>
          <a:blip r:embed="rId3"/>
          <a:stretch>
            <a:fillRect/>
          </a:stretch>
        </p:blipFill>
        <p:spPr>
          <a:xfrm>
            <a:off x="780663" y="1521774"/>
            <a:ext cx="3556340" cy="4813797"/>
          </a:xfrm>
          <a:prstGeom prst="rect">
            <a:avLst/>
          </a:prstGeom>
          <a:ln w="12700">
            <a:miter lim="400000"/>
          </a:ln>
        </p:spPr>
      </p:pic>
      <p:pic>
        <p:nvPicPr>
          <p:cNvPr id="2" name="Picture 8">
            <a:extLst>
              <a:ext uri="{FF2B5EF4-FFF2-40B4-BE49-F238E27FC236}">
                <a16:creationId xmlns:a16="http://schemas.microsoft.com/office/drawing/2014/main" id="{BC6368E1-7548-7E07-0A04-8BE635CFD0DD}"/>
              </a:ext>
            </a:extLst>
          </p:cNvPr>
          <p:cNvPicPr>
            <a:picLocks noChangeAspect="1" noChangeArrowheads="1"/>
          </p:cNvPicPr>
          <p:nvPr/>
        </p:nvPicPr>
        <p:blipFill>
          <a:blip r:embed="rId4">
            <a:lum bright="-6000" contrast="-6000"/>
          </a:blip>
          <a:srcRect/>
          <a:stretch>
            <a:fillRect/>
          </a:stretch>
        </p:blipFill>
        <p:spPr bwMode="auto">
          <a:xfrm>
            <a:off x="8290952" y="460781"/>
            <a:ext cx="4786314" cy="507361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 name="Picture 3" descr="roux-en-y-bypass">
            <a:extLst>
              <a:ext uri="{FF2B5EF4-FFF2-40B4-BE49-F238E27FC236}">
                <a16:creationId xmlns:a16="http://schemas.microsoft.com/office/drawing/2014/main" id="{8E4DD836-1637-B452-CC10-80F50EF6ED96}"/>
              </a:ext>
            </a:extLst>
          </p:cNvPr>
          <p:cNvPicPr>
            <a:picLocks noChangeAspect="1" noChangeArrowheads="1"/>
          </p:cNvPicPr>
          <p:nvPr/>
        </p:nvPicPr>
        <p:blipFill>
          <a:blip r:embed="rId5" cstate="print"/>
          <a:srcRect l="3453" t="4800" r="6906" b="7201"/>
          <a:stretch>
            <a:fillRect/>
          </a:stretch>
        </p:blipFill>
        <p:spPr bwMode="auto">
          <a:xfrm>
            <a:off x="4915060" y="1080938"/>
            <a:ext cx="3879850" cy="4696123"/>
          </a:xfrm>
          <a:prstGeom prst="rect">
            <a:avLst/>
          </a:prstGeom>
          <a:noFill/>
          <a:ln w="9525">
            <a:noFill/>
            <a:miter lim="800000"/>
            <a:headEnd/>
            <a:tailEnd/>
          </a:ln>
        </p:spPr>
      </p:pic>
    </p:spTree>
    <p:extLst>
      <p:ext uri="{BB962C8B-B14F-4D97-AF65-F5344CB8AC3E}">
        <p14:creationId xmlns:p14="http://schemas.microsoft.com/office/powerpoint/2010/main" val="1773101025"/>
      </p:ext>
    </p:extLst>
  </p:cSld>
  <p:clrMapOvr>
    <a:masterClrMapping/>
  </p:clrMapOvr>
  <mc:AlternateContent xmlns:mc="http://schemas.openxmlformats.org/markup-compatibility/2006" xmlns:p14="http://schemas.microsoft.com/office/powerpoint/2010/main">
    <mc:Choice Requires="p14">
      <p:transition spd="slow">
        <p:blinds/>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CF4C6DA-9A42-007E-264C-ABE624728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486" y="1027531"/>
            <a:ext cx="3666055" cy="4228934"/>
          </a:xfrm>
          <a:prstGeom prst="rect">
            <a:avLst/>
          </a:prstGeom>
          <a:noFill/>
          <a:extLst>
            <a:ext uri="{909E8E84-426E-40DD-AFC4-6F175D3DCCD1}">
              <a14:hiddenFill xmlns:a14="http://schemas.microsoft.com/office/drawing/2010/main">
                <a:solidFill>
                  <a:srgbClr val="FFFFFF"/>
                </a:solidFill>
              </a14:hiddenFill>
            </a:ext>
          </a:extLst>
        </p:spPr>
      </p:pic>
      <p:pic>
        <p:nvPicPr>
          <p:cNvPr id="3" name="DSModificado.png">
            <a:extLst>
              <a:ext uri="{FF2B5EF4-FFF2-40B4-BE49-F238E27FC236}">
                <a16:creationId xmlns:a16="http://schemas.microsoft.com/office/drawing/2014/main" id="{6937BC96-BE12-5D26-ADAA-EEF169842B66}"/>
              </a:ext>
            </a:extLst>
          </p:cNvPr>
          <p:cNvPicPr>
            <a:picLocks noChangeAspect="1"/>
          </p:cNvPicPr>
          <p:nvPr/>
        </p:nvPicPr>
        <p:blipFill>
          <a:blip r:embed="rId3"/>
          <a:stretch>
            <a:fillRect/>
          </a:stretch>
        </p:blipFill>
        <p:spPr>
          <a:xfrm>
            <a:off x="4924299" y="1075497"/>
            <a:ext cx="3477445" cy="4707006"/>
          </a:xfrm>
          <a:prstGeom prst="rect">
            <a:avLst/>
          </a:prstGeom>
          <a:ln w="12700">
            <a:miter lim="400000"/>
          </a:ln>
        </p:spPr>
      </p:pic>
      <p:pic>
        <p:nvPicPr>
          <p:cNvPr id="6" name="Immagine 5">
            <a:extLst>
              <a:ext uri="{FF2B5EF4-FFF2-40B4-BE49-F238E27FC236}">
                <a16:creationId xmlns:a16="http://schemas.microsoft.com/office/drawing/2014/main" id="{DF3F0D2D-F65B-1442-84F2-A6B3B13DE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0091" y="1302579"/>
            <a:ext cx="3318462" cy="4479924"/>
          </a:xfrm>
          <a:prstGeom prst="rect">
            <a:avLst/>
          </a:prstGeom>
        </p:spPr>
      </p:pic>
    </p:spTree>
    <p:extLst>
      <p:ext uri="{BB962C8B-B14F-4D97-AF65-F5344CB8AC3E}">
        <p14:creationId xmlns:p14="http://schemas.microsoft.com/office/powerpoint/2010/main" val="2147436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BA1D9-69A8-90E4-A194-1DE4F46A2380}"/>
            </a:ext>
          </a:extLst>
        </p:cNvPr>
        <p:cNvGrpSpPr/>
        <p:nvPr/>
      </p:nvGrpSpPr>
      <p:grpSpPr>
        <a:xfrm>
          <a:off x="0" y="0"/>
          <a:ext cx="0" cy="0"/>
          <a:chOff x="0" y="0"/>
          <a:chExt cx="0" cy="0"/>
        </a:xfrm>
      </p:grpSpPr>
      <p:pic>
        <p:nvPicPr>
          <p:cNvPr id="7" name="Immagine 6">
            <a:extLst>
              <a:ext uri="{FF2B5EF4-FFF2-40B4-BE49-F238E27FC236}">
                <a16:creationId xmlns:a16="http://schemas.microsoft.com/office/drawing/2014/main" id="{9DEE39E7-28AF-B40E-37DE-15C451AD163D}"/>
              </a:ext>
            </a:extLst>
          </p:cNvPr>
          <p:cNvPicPr>
            <a:picLocks noChangeAspect="1"/>
          </p:cNvPicPr>
          <p:nvPr/>
        </p:nvPicPr>
        <p:blipFill>
          <a:blip r:embed="rId2"/>
          <a:stretch>
            <a:fillRect/>
          </a:stretch>
        </p:blipFill>
        <p:spPr>
          <a:xfrm>
            <a:off x="2296012" y="911780"/>
            <a:ext cx="9895988" cy="5232054"/>
          </a:xfrm>
          <a:prstGeom prst="rect">
            <a:avLst/>
          </a:prstGeom>
        </p:spPr>
      </p:pic>
    </p:spTree>
    <p:extLst>
      <p:ext uri="{BB962C8B-B14F-4D97-AF65-F5344CB8AC3E}">
        <p14:creationId xmlns:p14="http://schemas.microsoft.com/office/powerpoint/2010/main" val="3276373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SModificado.png">
            <a:extLst>
              <a:ext uri="{FF2B5EF4-FFF2-40B4-BE49-F238E27FC236}">
                <a16:creationId xmlns:a16="http://schemas.microsoft.com/office/drawing/2014/main" id="{0286E5E6-977F-1DD0-6403-3E76B1D633E1}"/>
              </a:ext>
            </a:extLst>
          </p:cNvPr>
          <p:cNvPicPr>
            <a:picLocks noChangeAspect="1"/>
          </p:cNvPicPr>
          <p:nvPr/>
        </p:nvPicPr>
        <p:blipFill>
          <a:blip r:embed="rId2"/>
          <a:stretch>
            <a:fillRect/>
          </a:stretch>
        </p:blipFill>
        <p:spPr>
          <a:xfrm>
            <a:off x="2075756" y="1354022"/>
            <a:ext cx="3065906" cy="4149955"/>
          </a:xfrm>
          <a:prstGeom prst="rect">
            <a:avLst/>
          </a:prstGeom>
          <a:ln w="12700">
            <a:miter lim="400000"/>
          </a:ln>
        </p:spPr>
      </p:pic>
      <p:pic>
        <p:nvPicPr>
          <p:cNvPr id="3" name="Picture 3" descr="roux-en-y-bypass">
            <a:extLst>
              <a:ext uri="{FF2B5EF4-FFF2-40B4-BE49-F238E27FC236}">
                <a16:creationId xmlns:a16="http://schemas.microsoft.com/office/drawing/2014/main" id="{DDB72327-1337-2A68-781A-CE5E74CA0403}"/>
              </a:ext>
            </a:extLst>
          </p:cNvPr>
          <p:cNvPicPr>
            <a:picLocks noChangeAspect="1" noChangeArrowheads="1"/>
          </p:cNvPicPr>
          <p:nvPr/>
        </p:nvPicPr>
        <p:blipFill>
          <a:blip r:embed="rId3" cstate="print"/>
          <a:srcRect l="3453" t="4800" r="6906" b="7201"/>
          <a:stretch>
            <a:fillRect/>
          </a:stretch>
        </p:blipFill>
        <p:spPr bwMode="auto">
          <a:xfrm>
            <a:off x="7344560" y="1080938"/>
            <a:ext cx="3879850" cy="4696123"/>
          </a:xfrm>
          <a:prstGeom prst="rect">
            <a:avLst/>
          </a:prstGeom>
          <a:noFill/>
          <a:ln w="9525">
            <a:noFill/>
            <a:miter lim="800000"/>
            <a:headEnd/>
            <a:tailEnd/>
          </a:ln>
        </p:spPr>
      </p:pic>
      <p:pic>
        <p:nvPicPr>
          <p:cNvPr id="5" name="Immagine 4">
            <a:extLst>
              <a:ext uri="{FF2B5EF4-FFF2-40B4-BE49-F238E27FC236}">
                <a16:creationId xmlns:a16="http://schemas.microsoft.com/office/drawing/2014/main" id="{39BB9021-53AE-B772-4F70-0BCEE15BE6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9462" y="1503723"/>
            <a:ext cx="2723162" cy="3850551"/>
          </a:xfrm>
          <a:prstGeom prst="rect">
            <a:avLst/>
          </a:prstGeom>
        </p:spPr>
      </p:pic>
    </p:spTree>
    <p:extLst>
      <p:ext uri="{BB962C8B-B14F-4D97-AF65-F5344CB8AC3E}">
        <p14:creationId xmlns:p14="http://schemas.microsoft.com/office/powerpoint/2010/main" val="2212259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769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FF7A295-AF77-8090-AB44-076B04FA2452}"/>
              </a:ext>
            </a:extLst>
          </p:cNvPr>
          <p:cNvPicPr>
            <a:picLocks noChangeAspect="1"/>
          </p:cNvPicPr>
          <p:nvPr/>
        </p:nvPicPr>
        <p:blipFill>
          <a:blip r:embed="rId2"/>
          <a:stretch>
            <a:fillRect/>
          </a:stretch>
        </p:blipFill>
        <p:spPr>
          <a:xfrm>
            <a:off x="1517516" y="914609"/>
            <a:ext cx="10674484" cy="5265697"/>
          </a:xfrm>
          <a:prstGeom prst="rect">
            <a:avLst/>
          </a:prstGeom>
        </p:spPr>
      </p:pic>
    </p:spTree>
    <p:extLst>
      <p:ext uri="{BB962C8B-B14F-4D97-AF65-F5344CB8AC3E}">
        <p14:creationId xmlns:p14="http://schemas.microsoft.com/office/powerpoint/2010/main" val="911972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6871D-E965-408A-2B30-730AAF5D071C}"/>
            </a:ext>
          </a:extLst>
        </p:cNvPr>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02B3BAB7-A540-EDC2-8209-C112E3FFEFA3}"/>
              </a:ext>
            </a:extLst>
          </p:cNvPr>
          <p:cNvPicPr>
            <a:picLocks noGrp="1" noChangeAspect="1"/>
          </p:cNvPicPr>
          <p:nvPr>
            <p:ph idx="4294967295"/>
          </p:nvPr>
        </p:nvPicPr>
        <p:blipFill>
          <a:blip r:embed="rId2"/>
          <a:stretch>
            <a:fillRect/>
          </a:stretch>
        </p:blipFill>
        <p:spPr>
          <a:xfrm>
            <a:off x="1046518" y="972765"/>
            <a:ext cx="11145482" cy="5188498"/>
          </a:xfrm>
          <a:prstGeom prst="rect">
            <a:avLst/>
          </a:prstGeom>
        </p:spPr>
      </p:pic>
    </p:spTree>
    <p:extLst>
      <p:ext uri="{BB962C8B-B14F-4D97-AF65-F5344CB8AC3E}">
        <p14:creationId xmlns:p14="http://schemas.microsoft.com/office/powerpoint/2010/main" val="1159415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65243-F864-74E1-45BC-6D834F2E4EF0}"/>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B8EA15D4-EBC2-39AC-5D0C-7E187B807BF4}"/>
              </a:ext>
            </a:extLst>
          </p:cNvPr>
          <p:cNvPicPr>
            <a:picLocks noChangeAspect="1"/>
          </p:cNvPicPr>
          <p:nvPr/>
        </p:nvPicPr>
        <p:blipFill>
          <a:blip r:embed="rId2"/>
          <a:srcRect b="1194"/>
          <a:stretch>
            <a:fillRect/>
          </a:stretch>
        </p:blipFill>
        <p:spPr>
          <a:xfrm>
            <a:off x="1919284" y="914401"/>
            <a:ext cx="10208196" cy="5246120"/>
          </a:xfrm>
          <a:prstGeom prst="rect">
            <a:avLst/>
          </a:prstGeom>
        </p:spPr>
      </p:pic>
    </p:spTree>
    <p:extLst>
      <p:ext uri="{BB962C8B-B14F-4D97-AF65-F5344CB8AC3E}">
        <p14:creationId xmlns:p14="http://schemas.microsoft.com/office/powerpoint/2010/main" val="833283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B280ADE-377B-FBA2-5B56-BA611FF2C4F1}"/>
              </a:ext>
            </a:extLst>
          </p:cNvPr>
          <p:cNvPicPr>
            <a:picLocks noChangeAspect="1"/>
          </p:cNvPicPr>
          <p:nvPr/>
        </p:nvPicPr>
        <p:blipFill>
          <a:blip r:embed="rId3"/>
          <a:stretch>
            <a:fillRect/>
          </a:stretch>
        </p:blipFill>
        <p:spPr>
          <a:xfrm>
            <a:off x="1478280" y="978553"/>
            <a:ext cx="10713720" cy="5178629"/>
          </a:xfrm>
          <a:prstGeom prst="rect">
            <a:avLst/>
          </a:prstGeom>
        </p:spPr>
      </p:pic>
    </p:spTree>
    <p:extLst>
      <p:ext uri="{BB962C8B-B14F-4D97-AF65-F5344CB8AC3E}">
        <p14:creationId xmlns:p14="http://schemas.microsoft.com/office/powerpoint/2010/main" val="4091216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7013C60-A2A7-34C8-1144-EB972025C824}"/>
              </a:ext>
            </a:extLst>
          </p:cNvPr>
          <p:cNvPicPr>
            <a:picLocks noChangeAspect="1"/>
          </p:cNvPicPr>
          <p:nvPr/>
        </p:nvPicPr>
        <p:blipFill>
          <a:blip r:embed="rId2"/>
          <a:srcRect t="14028" b="6667"/>
          <a:stretch>
            <a:fillRect/>
          </a:stretch>
        </p:blipFill>
        <p:spPr>
          <a:xfrm>
            <a:off x="1748706" y="961121"/>
            <a:ext cx="10443293" cy="5179376"/>
          </a:xfrm>
          <a:prstGeom prst="rect">
            <a:avLst/>
          </a:prstGeom>
        </p:spPr>
      </p:pic>
    </p:spTree>
    <p:extLst>
      <p:ext uri="{BB962C8B-B14F-4D97-AF65-F5344CB8AC3E}">
        <p14:creationId xmlns:p14="http://schemas.microsoft.com/office/powerpoint/2010/main" val="2352831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17873B0-6545-E49E-683C-4EEF54437F97}"/>
              </a:ext>
            </a:extLst>
          </p:cNvPr>
          <p:cNvPicPr>
            <a:picLocks noChangeAspect="1"/>
          </p:cNvPicPr>
          <p:nvPr/>
        </p:nvPicPr>
        <p:blipFill>
          <a:blip r:embed="rId2"/>
          <a:srcRect r="1509" b="2200"/>
          <a:stretch>
            <a:fillRect/>
          </a:stretch>
        </p:blipFill>
        <p:spPr>
          <a:xfrm>
            <a:off x="2215919" y="914400"/>
            <a:ext cx="9976081" cy="5226096"/>
          </a:xfrm>
          <a:prstGeom prst="rect">
            <a:avLst/>
          </a:prstGeom>
        </p:spPr>
      </p:pic>
    </p:spTree>
    <p:extLst>
      <p:ext uri="{BB962C8B-B14F-4D97-AF65-F5344CB8AC3E}">
        <p14:creationId xmlns:p14="http://schemas.microsoft.com/office/powerpoint/2010/main" val="2961672232"/>
      </p:ext>
    </p:extLst>
  </p:cSld>
  <p:clrMapOvr>
    <a:masterClrMapping/>
  </p:clrMapOvr>
</p:sld>
</file>

<file path=ppt/theme/theme1.xml><?xml version="1.0" encoding="utf-8"?>
<a:theme xmlns:a="http://schemas.openxmlformats.org/drawingml/2006/main" name="Filo">
  <a:themeElements>
    <a:clrScheme name="Rosso arancion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il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il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3172</TotalTime>
  <Words>2085</Words>
  <Application>Microsoft Office PowerPoint</Application>
  <PresentationFormat>Widescreen</PresentationFormat>
  <Paragraphs>85</Paragraphs>
  <Slides>31</Slides>
  <Notes>6</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31</vt:i4>
      </vt:variant>
    </vt:vector>
  </HeadingPairs>
  <TitlesOfParts>
    <vt:vector size="41" baseType="lpstr">
      <vt:lpstr>18thCentury</vt:lpstr>
      <vt:lpstr>Arial</vt:lpstr>
      <vt:lpstr>BlinkMacSystemFont</vt:lpstr>
      <vt:lpstr>Calibri</vt:lpstr>
      <vt:lpstr>Century Gothic</vt:lpstr>
      <vt:lpstr>Merriweather</vt:lpstr>
      <vt:lpstr>Merriweather Sans</vt:lpstr>
      <vt:lpstr>Wingdings</vt:lpstr>
      <vt:lpstr>Wingdings 3</vt:lpstr>
      <vt:lpstr>Filo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fabrizio bellini</dc:creator>
  <cp:lastModifiedBy>fabrizio bellini</cp:lastModifiedBy>
  <cp:revision>74</cp:revision>
  <dcterms:created xsi:type="dcterms:W3CDTF">2025-09-15T11:19:29Z</dcterms:created>
  <dcterms:modified xsi:type="dcterms:W3CDTF">2025-10-27T11:15:54Z</dcterms:modified>
</cp:coreProperties>
</file>